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3" r:id="rId1"/>
    <p:sldMasterId id="2147484103" r:id="rId2"/>
  </p:sldMasterIdLst>
  <p:notesMasterIdLst>
    <p:notesMasterId r:id="rId49"/>
  </p:notesMasterIdLst>
  <p:sldIdLst>
    <p:sldId id="1400" r:id="rId3"/>
    <p:sldId id="1500" r:id="rId4"/>
    <p:sldId id="1436" r:id="rId5"/>
    <p:sldId id="1472" r:id="rId6"/>
    <p:sldId id="1454" r:id="rId7"/>
    <p:sldId id="1488" r:id="rId8"/>
    <p:sldId id="1490" r:id="rId9"/>
    <p:sldId id="1491" r:id="rId10"/>
    <p:sldId id="1487" r:id="rId11"/>
    <p:sldId id="1489" r:id="rId12"/>
    <p:sldId id="1542" r:id="rId13"/>
    <p:sldId id="1464" r:id="rId14"/>
    <p:sldId id="1469" r:id="rId15"/>
    <p:sldId id="1473" r:id="rId16"/>
    <p:sldId id="1543" r:id="rId17"/>
    <p:sldId id="1540" r:id="rId18"/>
    <p:sldId id="1524" r:id="rId19"/>
    <p:sldId id="1484" r:id="rId20"/>
    <p:sldId id="1485" r:id="rId21"/>
    <p:sldId id="1470" r:id="rId22"/>
    <p:sldId id="1527" r:id="rId23"/>
    <p:sldId id="1544" r:id="rId24"/>
    <p:sldId id="1529" r:id="rId25"/>
    <p:sldId id="1531" r:id="rId26"/>
    <p:sldId id="1532" r:id="rId27"/>
    <p:sldId id="1474" r:id="rId28"/>
    <p:sldId id="1519" r:id="rId29"/>
    <p:sldId id="1508" r:id="rId30"/>
    <p:sldId id="1509" r:id="rId31"/>
    <p:sldId id="1510" r:id="rId32"/>
    <p:sldId id="1511" r:id="rId33"/>
    <p:sldId id="1512" r:id="rId34"/>
    <p:sldId id="1513" r:id="rId35"/>
    <p:sldId id="1514" r:id="rId36"/>
    <p:sldId id="1515" r:id="rId37"/>
    <p:sldId id="1516" r:id="rId38"/>
    <p:sldId id="1548" r:id="rId39"/>
    <p:sldId id="1541" r:id="rId40"/>
    <p:sldId id="1550" r:id="rId41"/>
    <p:sldId id="1551" r:id="rId42"/>
    <p:sldId id="1549" r:id="rId43"/>
    <p:sldId id="1518" r:id="rId44"/>
    <p:sldId id="1502" r:id="rId45"/>
    <p:sldId id="1533" r:id="rId46"/>
    <p:sldId id="1504" r:id="rId47"/>
    <p:sldId id="1505" r:id="rId48"/>
  </p:sldIdLst>
  <p:sldSz cx="9144000" cy="6858000" type="screen4x3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988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2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DDDDDD"/>
    <a:srgbClr val="B2B2B2"/>
    <a:srgbClr val="808080"/>
    <a:srgbClr val="5F5F5F"/>
    <a:srgbClr val="C0C0C0"/>
    <a:srgbClr val="7F7F7F"/>
    <a:srgbClr val="328682"/>
    <a:srgbClr val="327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9" autoAdjust="0"/>
    <p:restoredTop sz="78993" autoAdjust="0"/>
  </p:normalViewPr>
  <p:slideViewPr>
    <p:cSldViewPr snapToObjects="1">
      <p:cViewPr varScale="1">
        <p:scale>
          <a:sx n="67" d="100"/>
          <a:sy n="67" d="100"/>
        </p:scale>
        <p:origin x="1218" y="78"/>
      </p:cViewPr>
      <p:guideLst>
        <p:guide orient="horz" pos="1570"/>
        <p:guide pos="2988"/>
        <p:guide orient="horz" pos="1094"/>
        <p:guide pos="24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358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schema</a:t>
            </a:r>
            <a:r>
              <a:rPr lang="fr-FR" dirty="0"/>
              <a:t> </a:t>
            </a:r>
          </a:p>
          <a:p>
            <a:r>
              <a:rPr lang="fr-FR" dirty="0"/>
              <a:t>Diviser le texte en phrases, et chaque phrase en </a:t>
            </a:r>
            <a:r>
              <a:rPr lang="fr-FR" dirty="0" err="1"/>
              <a:t>tokens</a:t>
            </a:r>
            <a:r>
              <a:rPr lang="fr-FR" dirty="0"/>
              <a:t> </a:t>
            </a:r>
          </a:p>
          <a:p>
            <a:r>
              <a:rPr lang="fr-FR" dirty="0"/>
              <a:t>Ajoutez les étiquettes POS (Part Of Speech) au texte </a:t>
            </a:r>
            <a:r>
              <a:rPr lang="fr-FR" dirty="0" err="1"/>
              <a:t>Splitted</a:t>
            </a:r>
            <a:r>
              <a:rPr lang="fr-FR" dirty="0"/>
              <a:t>, en utilisant NLTK </a:t>
            </a:r>
          </a:p>
          <a:p>
            <a:r>
              <a:rPr lang="fr-FR" dirty="0"/>
              <a:t>Enrichissez le texte POS-</a:t>
            </a:r>
            <a:r>
              <a:rPr lang="fr-FR" dirty="0" err="1"/>
              <a:t>taggé</a:t>
            </a:r>
            <a:r>
              <a:rPr lang="fr-FR" dirty="0"/>
              <a:t> avec nos propres tags en utilisant </a:t>
            </a:r>
            <a:r>
              <a:rPr lang="fr-FR" dirty="0" smtClean="0"/>
              <a:t>un</a:t>
            </a:r>
            <a:r>
              <a:rPr lang="fr-FR" baseline="0" dirty="0" smtClean="0"/>
              <a:t> </a:t>
            </a:r>
            <a:r>
              <a:rPr lang="fr-FR" dirty="0" smtClean="0"/>
              <a:t>dictionnaires des mots. </a:t>
            </a:r>
            <a:endParaRPr lang="fr-FR" dirty="0"/>
          </a:p>
          <a:p>
            <a:r>
              <a:rPr lang="fr-FR" dirty="0"/>
              <a:t>Ces étiquettes se situent dans un "niveau sémantique" différent des étiquettes POS: "positif", "négatif",    »</a:t>
            </a:r>
            <a:r>
              <a:rPr lang="fr-FR" dirty="0" err="1"/>
              <a:t>invertisseur</a:t>
            </a:r>
            <a:r>
              <a:rPr lang="fr-FR" dirty="0"/>
              <a:t>", "</a:t>
            </a:r>
            <a:r>
              <a:rPr lang="fr-FR" dirty="0" err="1"/>
              <a:t>incrémenteur</a:t>
            </a:r>
            <a:r>
              <a:rPr lang="fr-FR" dirty="0"/>
              <a:t>" et "</a:t>
            </a:r>
            <a:r>
              <a:rPr lang="fr-FR" dirty="0" err="1"/>
              <a:t>décrémentateur</a:t>
            </a:r>
            <a:r>
              <a:rPr lang="fr-FR" dirty="0"/>
              <a:t>" </a:t>
            </a:r>
          </a:p>
          <a:p>
            <a:r>
              <a:rPr lang="fr-FR" dirty="0"/>
              <a:t>Mettre en œuvre certaines règles d'extraction de base sur le texte marqué, sous forme de fonctions python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4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none" dirty="0"/>
              <a:t>Phase 1 – l’apprentissage </a:t>
            </a:r>
          </a:p>
          <a:p>
            <a:r>
              <a:rPr lang="fr-FR" dirty="0"/>
              <a:t> Corpus d’apprentissage = ensemble de commentaires textuels annotés, (a partir de dictionnaire Données)</a:t>
            </a:r>
          </a:p>
          <a:p>
            <a:r>
              <a:rPr lang="fr-FR" dirty="0"/>
              <a:t> Annotation : chaque commentaires est associé à une classe </a:t>
            </a:r>
          </a:p>
          <a:p>
            <a:r>
              <a:rPr lang="fr-FR" dirty="0"/>
              <a:t> Objectif : Apprendre à partir des données du corpus les caractéristiques communes à chaque classe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Représentation du document sous forme de matrices de données</a:t>
            </a:r>
          </a:p>
          <a:p>
            <a:r>
              <a:rPr lang="fr-FR" dirty="0"/>
              <a:t>1 commentaire = 1 vecteur (a1, …., </a:t>
            </a:r>
            <a:r>
              <a:rPr lang="fr-FR" dirty="0" err="1"/>
              <a:t>aN</a:t>
            </a:r>
            <a:r>
              <a:rPr lang="fr-FR" dirty="0"/>
              <a:t>) de longueur N (le nombre de mots dans l’ensemble des textes) </a:t>
            </a:r>
          </a:p>
          <a:p>
            <a:endParaRPr lang="fr-FR" dirty="0"/>
          </a:p>
          <a:p>
            <a:r>
              <a:rPr lang="fr-FR" dirty="0"/>
              <a:t> Base de commentaires = matrices terme/commentaire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méthodes de classification/catégorisation de textes </a:t>
            </a:r>
          </a:p>
          <a:p>
            <a:r>
              <a:rPr lang="fr-FR" dirty="0"/>
              <a:t>Exemple1 : Le </a:t>
            </a:r>
            <a:r>
              <a:rPr lang="fr-FR" dirty="0" err="1"/>
              <a:t>classifieur</a:t>
            </a:r>
            <a:r>
              <a:rPr lang="fr-FR" dirty="0"/>
              <a:t> Bayésien naïf (</a:t>
            </a:r>
            <a:r>
              <a:rPr lang="fr-FR" dirty="0" err="1"/>
              <a:t>Naive</a:t>
            </a:r>
            <a:r>
              <a:rPr lang="fr-FR" dirty="0"/>
              <a:t> Bayes Classifier)  principe général du </a:t>
            </a:r>
            <a:r>
              <a:rPr lang="fr-FR" dirty="0" err="1"/>
              <a:t>classifieur</a:t>
            </a:r>
            <a:r>
              <a:rPr lang="fr-FR" dirty="0"/>
              <a:t> Bayésien= à classer, choisir la classe c qui maximise P(c | o) </a:t>
            </a:r>
          </a:p>
          <a:p>
            <a:r>
              <a:rPr lang="fr-FR" dirty="0"/>
              <a:t>Exemple2 : Les k-plus proches voisins  Pour chaque document testé, calculer sa similarité avec les documents du corpus d’apprentissage  Calcul des similarités entre le vecteur de mots du document et les vecteurs de mots de tous les documents de l’apprentissage.  Métrique la plus courante : similarité cosinus entre les deux vecteurs A et B </a:t>
            </a:r>
            <a:endParaRPr lang="fr-FR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3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5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conclus que nous avons réussi a mettre en place une infra BIG DATA pour notre site, on à réussi d'exploiter des données je conclus également qu'on peut agir quand nécessaire quand et </a:t>
            </a:r>
            <a:r>
              <a:rPr lang="fr-FR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grace</a:t>
            </a:r>
            <a:r>
              <a:rPr lang="fr-F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notre </a:t>
            </a:r>
            <a:r>
              <a:rPr lang="fr-FR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systéme</a:t>
            </a:r>
            <a:r>
              <a:rPr lang="fr-F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6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moitoring</a:t>
            </a:r>
            <a:r>
              <a:rPr lang="fr-F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détecte toutes  les anomalies sur l’images de nos clients</a:t>
            </a:r>
            <a:r>
              <a:rPr lang="fr-F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(candidats)</a:t>
            </a:r>
            <a:endParaRPr lang="fr-FR" dirty="0" smtClean="0"/>
          </a:p>
          <a:p>
            <a:endParaRPr lang="fr-FR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 sur l'image des nos candidats..... Avec ELK (monitoring) on peut détecter si il y plus de tweet ou moins de tweet. Si par exemple on a moins de tweet pour quelqu’un on doit agir. Donc anomalies sur l'image des nos clients.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00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182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50191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68754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300120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03730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991629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11149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72022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62173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269814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42637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76061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277043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127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779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030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54246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642939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26661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95066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72824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008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27606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37857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05085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20102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045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23568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262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1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1" y="4980566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66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8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30887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29134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61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4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4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0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28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1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28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1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24362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529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7833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5730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0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1973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3508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63315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9154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343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7203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7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4491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92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60243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17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853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487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97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31046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54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17940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61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455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3917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25941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1207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8272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2184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99359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88541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9989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214822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4587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52624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81159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77473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059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8795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06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74338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390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16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60241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04534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17127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64451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5760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292430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405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250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50364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14255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8802" y="1639790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7505" y="1639790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6208" y="1639789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17853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8802" y="1639790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7505" y="1639790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6208" y="1639789"/>
            <a:ext cx="1378180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554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0683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353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1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1" y="4980566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66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72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9159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38610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7273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52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70756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03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301837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499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098535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7276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10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4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4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517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28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1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28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1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72927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60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152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104029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1341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36603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44823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16940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18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6604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161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41737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8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39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167266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730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245262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998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28871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47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79826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579590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021037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09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1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6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  <p:sldLayoutId id="2147484060" r:id="rId27"/>
    <p:sldLayoutId id="2147484061" r:id="rId28"/>
    <p:sldLayoutId id="2147484062" r:id="rId29"/>
    <p:sldLayoutId id="2147484063" r:id="rId30"/>
    <p:sldLayoutId id="2147484064" r:id="rId31"/>
    <p:sldLayoutId id="2147484065" r:id="rId32"/>
    <p:sldLayoutId id="2147484066" r:id="rId33"/>
    <p:sldLayoutId id="2147484067" r:id="rId34"/>
    <p:sldLayoutId id="2147484068" r:id="rId35"/>
    <p:sldLayoutId id="2147484069" r:id="rId36"/>
    <p:sldLayoutId id="2147484070" r:id="rId37"/>
    <p:sldLayoutId id="2147484071" r:id="rId38"/>
    <p:sldLayoutId id="2147484072" r:id="rId39"/>
    <p:sldLayoutId id="2147484073" r:id="rId40"/>
    <p:sldLayoutId id="2147484074" r:id="rId41"/>
    <p:sldLayoutId id="2147484075" r:id="rId42"/>
    <p:sldLayoutId id="2147484076" r:id="rId43"/>
    <p:sldLayoutId id="2147484077" r:id="rId44"/>
    <p:sldLayoutId id="2147484078" r:id="rId45"/>
    <p:sldLayoutId id="2147484079" r:id="rId46"/>
    <p:sldLayoutId id="2147484080" r:id="rId47"/>
    <p:sldLayoutId id="2147484081" r:id="rId48"/>
    <p:sldLayoutId id="2147484082" r:id="rId49"/>
    <p:sldLayoutId id="2147484083" r:id="rId50"/>
    <p:sldLayoutId id="2147484084" r:id="rId51"/>
    <p:sldLayoutId id="2147484085" r:id="rId52"/>
    <p:sldLayoutId id="2147484086" r:id="rId53"/>
    <p:sldLayoutId id="2147484087" r:id="rId54"/>
    <p:sldLayoutId id="2147484088" r:id="rId55"/>
    <p:sldLayoutId id="2147484089" r:id="rId56"/>
    <p:sldLayoutId id="2147484090" r:id="rId57"/>
    <p:sldLayoutId id="2147484091" r:id="rId58"/>
    <p:sldLayoutId id="2147484092" r:id="rId59"/>
    <p:sldLayoutId id="2147484093" r:id="rId60"/>
    <p:sldLayoutId id="2147484094" r:id="rId61"/>
    <p:sldLayoutId id="2147484095" r:id="rId62"/>
    <p:sldLayoutId id="2147484096" r:id="rId63"/>
    <p:sldLayoutId id="2147484097" r:id="rId64"/>
    <p:sldLayoutId id="2147484098" r:id="rId65"/>
    <p:sldLayoutId id="2147484099" r:id="rId66"/>
    <p:sldLayoutId id="2147484100" r:id="rId67"/>
    <p:sldLayoutId id="2147484101" r:id="rId68"/>
    <p:sldLayoutId id="2147484102" r:id="rId69"/>
  </p:sldLayoutIdLst>
  <p:hf hdr="0" ftr="0" dt="0"/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1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  <p:sldLayoutId id="2147484118" r:id="rId15"/>
    <p:sldLayoutId id="2147484119" r:id="rId16"/>
    <p:sldLayoutId id="2147484120" r:id="rId17"/>
    <p:sldLayoutId id="2147484121" r:id="rId18"/>
    <p:sldLayoutId id="2147484122" r:id="rId19"/>
    <p:sldLayoutId id="2147484123" r:id="rId20"/>
    <p:sldLayoutId id="2147484124" r:id="rId21"/>
    <p:sldLayoutId id="2147484125" r:id="rId22"/>
    <p:sldLayoutId id="2147484126" r:id="rId23"/>
    <p:sldLayoutId id="2147484127" r:id="rId24"/>
    <p:sldLayoutId id="2147484128" r:id="rId25"/>
    <p:sldLayoutId id="2147484129" r:id="rId26"/>
    <p:sldLayoutId id="2147484130" r:id="rId27"/>
    <p:sldLayoutId id="2147484131" r:id="rId28"/>
    <p:sldLayoutId id="2147484132" r:id="rId29"/>
    <p:sldLayoutId id="2147484133" r:id="rId30"/>
    <p:sldLayoutId id="2147484134" r:id="rId31"/>
    <p:sldLayoutId id="2147484135" r:id="rId32"/>
    <p:sldLayoutId id="2147484136" r:id="rId33"/>
    <p:sldLayoutId id="2147484137" r:id="rId34"/>
    <p:sldLayoutId id="2147484138" r:id="rId35"/>
    <p:sldLayoutId id="2147484139" r:id="rId36"/>
    <p:sldLayoutId id="2147484140" r:id="rId37"/>
    <p:sldLayoutId id="2147484141" r:id="rId38"/>
    <p:sldLayoutId id="2147484142" r:id="rId39"/>
    <p:sldLayoutId id="2147484143" r:id="rId40"/>
    <p:sldLayoutId id="2147484144" r:id="rId41"/>
    <p:sldLayoutId id="2147484145" r:id="rId42"/>
    <p:sldLayoutId id="2147484146" r:id="rId43"/>
    <p:sldLayoutId id="2147484147" r:id="rId44"/>
    <p:sldLayoutId id="2147484148" r:id="rId45"/>
    <p:sldLayoutId id="2147484149" r:id="rId46"/>
    <p:sldLayoutId id="2147484150" r:id="rId47"/>
    <p:sldLayoutId id="2147484151" r:id="rId48"/>
    <p:sldLayoutId id="2147484152" r:id="rId49"/>
    <p:sldLayoutId id="2147484153" r:id="rId50"/>
    <p:sldLayoutId id="2147484154" r:id="rId51"/>
    <p:sldLayoutId id="2147484155" r:id="rId52"/>
    <p:sldLayoutId id="2147484156" r:id="rId53"/>
    <p:sldLayoutId id="2147484157" r:id="rId54"/>
    <p:sldLayoutId id="2147484158" r:id="rId55"/>
    <p:sldLayoutId id="2147484159" r:id="rId56"/>
    <p:sldLayoutId id="2147484160" r:id="rId57"/>
    <p:sldLayoutId id="2147484161" r:id="rId58"/>
  </p:sldLayoutIdLst>
  <p:hf hdr="0" ftr="0" dt="0"/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1.png"/><Relationship Id="rId5" Type="http://schemas.openxmlformats.org/officeDocument/2006/relationships/image" Target="../media/image7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57.jpe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2.jpeg"/><Relationship Id="rId4" Type="http://schemas.openxmlformats.org/officeDocument/2006/relationships/image" Target="../media/image31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5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67.png"/><Relationship Id="rId5" Type="http://schemas.openxmlformats.org/officeDocument/2006/relationships/image" Target="../media/image2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65.png"/><Relationship Id="rId5" Type="http://schemas.openxmlformats.org/officeDocument/2006/relationships/image" Target="../media/image2.jpe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app.powerbi.com/view?r=eyJrIjoiMzQ1YjMwMzMtODljNC00MzZkLTkxZjgtYWU3M2JlOWE2NGUwIiwidCI6IjdmOTJmMjgxLThmNDUtNDcxNC05MWFkLWZhYzNkMDc5MmFjMyIsImMiOjh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9.jpeg"/><Relationship Id="rId5" Type="http://schemas.openxmlformats.org/officeDocument/2006/relationships/hyperlink" Target="https://app.powerbi.com/view?r=eyJrIjoiMWU4MTRjMzItYTM1YS00MDNmLTk2N2EtZjAzNTY5NWVmZjZhIiwidCI6IjdmOTJmMjgxLThmNDUtNDcxNC05MWFkLWZhYzNkMDc5MmFjMyIsImMiOjh9" TargetMode="External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.jpe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5.png"/><Relationship Id="rId5" Type="http://schemas.openxmlformats.org/officeDocument/2006/relationships/image" Target="../media/image2.jpe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287524" y="-279412"/>
            <a:ext cx="1872208" cy="1872208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 rot="10800000" flipV="1">
            <a:off x="0" y="2816932"/>
            <a:ext cx="9072500" cy="2520280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8"/>
            <a:endParaRPr lang="fr-FR" sz="2400" dirty="0">
              <a:latin typeface="Calibri" pitchFamily="34" charset="0"/>
            </a:endParaRPr>
          </a:p>
          <a:p>
            <a:pPr defTabSz="914378"/>
            <a:endParaRPr lang="fr-FR" sz="2400" dirty="0">
              <a:latin typeface="Calibri" pitchFamily="34" charset="0"/>
            </a:endParaRPr>
          </a:p>
          <a:p>
            <a:pPr defTabSz="914378"/>
            <a:endParaRPr lang="fr-FR" sz="2400" dirty="0">
              <a:latin typeface="Calibri" pitchFamily="34" charset="0"/>
            </a:endParaRPr>
          </a:p>
          <a:p>
            <a:pPr defTabSz="914378"/>
            <a:r>
              <a:rPr lang="fr-FR" sz="4000" cap="all" dirty="0" smtClean="0">
                <a:latin typeface="Calibri" pitchFamily="34" charset="0"/>
              </a:rPr>
              <a:t>COMMENT ANALYSER VOTRE </a:t>
            </a:r>
          </a:p>
          <a:p>
            <a:pPr defTabSz="914378"/>
            <a:r>
              <a:rPr lang="fr-FR" sz="4000" b="1" cap="all" dirty="0" smtClean="0">
                <a:latin typeface="Calibri" pitchFamily="34" charset="0"/>
              </a:rPr>
              <a:t>E-RÉPUTATION</a:t>
            </a:r>
            <a:r>
              <a:rPr lang="fr-FR" sz="4000" cap="all" dirty="0" smtClean="0">
                <a:latin typeface="Calibri" pitchFamily="34" charset="0"/>
              </a:rPr>
              <a:t> SUR LE WEB?</a:t>
            </a:r>
          </a:p>
          <a:p>
            <a:pPr defTabSz="914378"/>
            <a:r>
              <a:rPr lang="fr-FR" sz="4000" cap="all" dirty="0">
                <a:latin typeface="Calibri" pitchFamily="34" charset="0"/>
              </a:rPr>
              <a:t>(</a:t>
            </a:r>
            <a:r>
              <a:rPr lang="fr-FR" sz="1800" cap="all" dirty="0">
                <a:latin typeface="Calibri" pitchFamily="34" charset="0"/>
              </a:rPr>
              <a:t>cas des candidats présidentielles </a:t>
            </a:r>
            <a:r>
              <a:rPr lang="fr-FR" sz="1800" cap="all" dirty="0" smtClean="0">
                <a:latin typeface="Calibri" pitchFamily="34" charset="0"/>
              </a:rPr>
              <a:t>2017 En France</a:t>
            </a:r>
            <a:r>
              <a:rPr lang="fr-FR" sz="4000" dirty="0" smtClean="0">
                <a:latin typeface="Calibri" pitchFamily="34" charset="0"/>
              </a:rPr>
              <a:t>)</a:t>
            </a:r>
            <a:endParaRPr lang="fr-FR" sz="2100" b="1" spc="-40" dirty="0">
              <a:latin typeface="Calibri" pitchFamily="34" charset="0"/>
            </a:endParaRPr>
          </a:p>
          <a:p>
            <a:pPr algn="l" defTabSz="914378"/>
            <a:endParaRPr lang="fr-FR" sz="2100" b="1" spc="-40" dirty="0">
              <a:latin typeface="Calibri" pitchFamily="34" charset="0"/>
            </a:endParaRPr>
          </a:p>
          <a:p>
            <a:pPr algn="l" defTabSz="914378"/>
            <a:endParaRPr lang="fr-FR" sz="2100" b="1" spc="-40" dirty="0">
              <a:latin typeface="Calibri" pitchFamily="34" charset="0"/>
            </a:endParaRPr>
          </a:p>
          <a:p>
            <a:pPr algn="l" defTabSz="914378"/>
            <a:endParaRPr lang="fr-FR" sz="2100" b="1" spc="-40" dirty="0">
              <a:latin typeface="Calibri" pitchFamily="34" charset="0"/>
            </a:endParaRPr>
          </a:p>
          <a:p>
            <a:pPr algn="l" defTabSz="914378"/>
            <a:endParaRPr lang="fr-FR" sz="2100" b="1" spc="-40" dirty="0">
              <a:latin typeface="Calibri" pitchFamily="34" charset="0"/>
            </a:endParaRPr>
          </a:p>
          <a:p>
            <a:pPr algn="l" defTabSz="914378"/>
            <a:endParaRPr lang="fr-FR" sz="2100" b="1" spc="-40" dirty="0">
              <a:latin typeface="Calibri" pitchFamily="34" charset="0"/>
            </a:endParaRPr>
          </a:p>
          <a:p>
            <a:endParaRPr lang="fr-FR" sz="2100" dirty="0">
              <a:latin typeface="Calibri" pitchFamily="34" charset="0"/>
            </a:endParaRPr>
          </a:p>
          <a:p>
            <a:endParaRPr lang="fr-FR" sz="2100" dirty="0">
              <a:latin typeface="Calibri" pitchFamily="34" charset="0"/>
            </a:endParaRPr>
          </a:p>
          <a:p>
            <a:r>
              <a:rPr lang="fr-FR" sz="2100" dirty="0">
                <a:latin typeface="Calibri" pitchFamily="34" charset="0"/>
              </a:rPr>
              <a:t> </a:t>
            </a:r>
          </a:p>
        </p:txBody>
      </p:sp>
      <p:pic>
        <p:nvPicPr>
          <p:cNvPr id="8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75351" y="5398767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Présenté</a:t>
            </a:r>
            <a:r>
              <a:rPr lang="en-US" sz="1400" b="1" dirty="0" smtClean="0"/>
              <a:t> par : Ahmed KISMA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275351" y="5706544"/>
            <a:ext cx="1500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Le : 03/04/2017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7488" y="6513033"/>
            <a:ext cx="363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fr-FR" sz="1400" b="1" i="1" spc="-40" dirty="0" smtClean="0"/>
              <a:t>FITEC 2017 PROMO BIG DATA  1</a:t>
            </a:r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87143" y="571947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</a:t>
            </a:r>
            <a:r>
              <a:rPr lang="fr-FR" b="1" dirty="0" smtClean="0">
                <a:solidFill>
                  <a:srgbClr val="002060"/>
                </a:solidFill>
              </a:rPr>
              <a:t>Contexte (chiffres)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5417" name="Picture 9" descr="G:\projet\slides\erputation-50-chiffres-cls-connatre-26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592437"/>
            <a:ext cx="4068452" cy="1866900"/>
          </a:xfrm>
          <a:prstGeom prst="rect">
            <a:avLst/>
          </a:prstGeom>
          <a:noFill/>
        </p:spPr>
      </p:pic>
      <p:pic>
        <p:nvPicPr>
          <p:cNvPr id="145418" name="Picture 10" descr="G:\projet\slides\erputation-50-chiffres-cls-connatre-27-63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0791" y="3825044"/>
            <a:ext cx="3978275" cy="1539875"/>
          </a:xfrm>
          <a:prstGeom prst="rect">
            <a:avLst/>
          </a:prstGeom>
          <a:noFill/>
        </p:spPr>
      </p:pic>
      <p:pic>
        <p:nvPicPr>
          <p:cNvPr id="145419" name="Picture 11" descr="G:\projet\slides\coprih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137" y="6273316"/>
            <a:ext cx="3032125" cy="441325"/>
          </a:xfrm>
          <a:prstGeom prst="rect">
            <a:avLst/>
          </a:prstGeom>
          <a:noFill/>
        </p:spPr>
      </p:pic>
      <p:pic>
        <p:nvPicPr>
          <p:cNvPr id="148482" name="Picture 2" descr="G:\projet\slides\e-reputation-web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528" y="3545962"/>
            <a:ext cx="3214525" cy="2669604"/>
          </a:xfrm>
          <a:prstGeom prst="rect">
            <a:avLst/>
          </a:prstGeom>
          <a:noFill/>
        </p:spPr>
      </p:pic>
      <p:pic>
        <p:nvPicPr>
          <p:cNvPr id="17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1720" y="368660"/>
            <a:ext cx="6296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Cadre du Projet : Contexte (</a:t>
            </a:r>
            <a:r>
              <a:rPr lang="fr-FR" b="1" dirty="0" smtClean="0"/>
              <a:t>l’importance)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532" y="1556792"/>
            <a:ext cx="79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La propagande virtuelle et  la manipulation d’opinion  sont les armes de guerre d’aujourd’hui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5173" y="2658106"/>
            <a:ext cx="2736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D’où l’importance :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1602" y="3321304"/>
            <a:ext cx="574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/>
              <a:t>De </a:t>
            </a:r>
            <a:r>
              <a:rPr lang="fr-FR" b="1" dirty="0" smtClean="0"/>
              <a:t>gérer</a:t>
            </a:r>
            <a:r>
              <a:rPr lang="fr-FR" dirty="0" smtClean="0"/>
              <a:t> la vitalisation de l’entreprise</a:t>
            </a:r>
            <a:r>
              <a:rPr lang="fr-FR" b="1" dirty="0" smtClean="0"/>
              <a:t> 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35390" y="4036415"/>
            <a:ext cx="6479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/>
              <a:t>De </a:t>
            </a:r>
            <a:r>
              <a:rPr lang="fr-FR" b="1" dirty="0"/>
              <a:t>contrôler </a:t>
            </a:r>
            <a:r>
              <a:rPr lang="fr-FR" b="1" dirty="0" smtClean="0"/>
              <a:t>et maitriser </a:t>
            </a:r>
            <a:r>
              <a:rPr lang="fr-FR" dirty="0" smtClean="0"/>
              <a:t> son identité virtuelle (action /réaction)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709063" y="5199583"/>
            <a:ext cx="4915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/>
              <a:t>De </a:t>
            </a:r>
            <a:r>
              <a:rPr lang="fr-FR" b="1" dirty="0" smtClean="0"/>
              <a:t>savoir</a:t>
            </a:r>
            <a:r>
              <a:rPr lang="fr-FR" dirty="0" smtClean="0"/>
              <a:t> ce que les internautes</a:t>
            </a:r>
          </a:p>
          <a:p>
            <a:r>
              <a:rPr lang="fr-FR" dirty="0" smtClean="0"/>
              <a:t>pensent et disent de l’entreprise</a:t>
            </a:r>
            <a:endParaRPr lang="fr-FR" dirty="0"/>
          </a:p>
        </p:txBody>
      </p:sp>
      <p:pic>
        <p:nvPicPr>
          <p:cNvPr id="14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1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87143" y="163166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Contexte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280679" y="162034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rgbClr val="B31166"/>
              </a:buClr>
              <a:buNone/>
            </a:pPr>
            <a:r>
              <a:rPr lang="fr-FR" sz="17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                              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lang="fr-FR" sz="15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Contrôle </a:t>
            </a:r>
            <a:r>
              <a:rPr lang="fr-FR" sz="15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de leur image via les médias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lang="fr-FR" sz="15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Adaptation de leur discours en fonction des cibles et des évènements.</a:t>
            </a:r>
          </a:p>
        </p:txBody>
      </p:sp>
      <p:pic>
        <p:nvPicPr>
          <p:cNvPr id="11" name="Picture 2" descr="politici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" y="2636912"/>
            <a:ext cx="4464496" cy="371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67544" y="1112508"/>
            <a:ext cx="7575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L’e-réputation des politiciens est un enjeu essentiel du marketing politique</a:t>
            </a:r>
            <a:endParaRPr lang="fr-FR" sz="1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361" y="3018042"/>
            <a:ext cx="1428750" cy="10477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397" y="4112013"/>
            <a:ext cx="1419225" cy="9810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62" y="3045213"/>
            <a:ext cx="1400175" cy="20478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588" y="5127599"/>
            <a:ext cx="1390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87143" y="571947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Objectifs 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7" name="Group 156"/>
          <p:cNvGrpSpPr/>
          <p:nvPr/>
        </p:nvGrpSpPr>
        <p:grpSpPr>
          <a:xfrm>
            <a:off x="199723" y="1343428"/>
            <a:ext cx="7776206" cy="1511345"/>
            <a:chOff x="2076" y="313260"/>
            <a:chExt cx="7757676" cy="1511345"/>
          </a:xfrm>
        </p:grpSpPr>
        <p:sp>
          <p:nvSpPr>
            <p:cNvPr id="8" name="Rounded Rectangle 5"/>
            <p:cNvSpPr/>
            <p:nvPr/>
          </p:nvSpPr>
          <p:spPr>
            <a:xfrm rot="2700000">
              <a:off x="6433302" y="77046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ounded Rectangle 6"/>
            <p:cNvSpPr/>
            <p:nvPr/>
          </p:nvSpPr>
          <p:spPr>
            <a:xfrm rot="8100000">
              <a:off x="6437946" y="141312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ounded Rectangle 7"/>
            <p:cNvSpPr/>
            <p:nvPr/>
          </p:nvSpPr>
          <p:spPr>
            <a:xfrm>
              <a:off x="2076" y="1064084"/>
              <a:ext cx="7601310" cy="44216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640080" bIns="0" rtlCol="0" anchor="ctr"/>
            <a:lstStyle/>
            <a:p>
              <a:pPr algn="ctr"/>
              <a:r>
                <a:rPr lang="fr-FR" sz="1400" b="1" dirty="0"/>
                <a:t>Mettre en évidence </a:t>
              </a:r>
              <a:r>
                <a:rPr lang="fr-FR" sz="1400" b="1" dirty="0" smtClean="0"/>
                <a:t>les technologies </a:t>
              </a:r>
              <a:r>
                <a:rPr lang="fr-FR" sz="1400" b="1" dirty="0"/>
                <a:t>du </a:t>
              </a:r>
              <a:r>
                <a:rPr lang="fr-FR" sz="1400" b="1" dirty="0" err="1"/>
                <a:t>Big</a:t>
              </a:r>
              <a:r>
                <a:rPr lang="fr-FR" sz="1400" b="1" dirty="0"/>
                <a:t> Data pour </a:t>
              </a:r>
              <a:r>
                <a:rPr lang="fr-FR" sz="1400" b="1" dirty="0" smtClean="0"/>
                <a:t> </a:t>
              </a:r>
              <a:r>
                <a:rPr lang="fr-FR" sz="1400" b="1" dirty="0"/>
                <a:t>la mise en place d’un système d’analyse de la </a:t>
              </a:r>
              <a:r>
                <a:rPr lang="fr-FR" sz="1400" b="1" dirty="0" smtClean="0"/>
                <a:t>e-réputation</a:t>
              </a:r>
              <a:endParaRPr lang="en-US" sz="1400" b="1" dirty="0"/>
            </a:p>
          </p:txBody>
        </p:sp>
      </p:grpSp>
      <p:grpSp>
        <p:nvGrpSpPr>
          <p:cNvPr id="13" name="Group 157"/>
          <p:cNvGrpSpPr/>
          <p:nvPr/>
        </p:nvGrpSpPr>
        <p:grpSpPr>
          <a:xfrm>
            <a:off x="199722" y="3100418"/>
            <a:ext cx="3224735" cy="1511345"/>
            <a:chOff x="1356693" y="954126"/>
            <a:chExt cx="3224735" cy="1511345"/>
          </a:xfrm>
        </p:grpSpPr>
        <p:sp>
          <p:nvSpPr>
            <p:cNvPr id="14" name="Rounded Rectangle 68"/>
            <p:cNvSpPr/>
            <p:nvPr/>
          </p:nvSpPr>
          <p:spPr>
            <a:xfrm rot="2700000">
              <a:off x="3254954" y="141132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5" name="Rounded Rectangle 69"/>
            <p:cNvSpPr/>
            <p:nvPr/>
          </p:nvSpPr>
          <p:spPr>
            <a:xfrm rot="8100000">
              <a:off x="3259622" y="2053991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" name="Rounded Rectangle 70"/>
            <p:cNvSpPr/>
            <p:nvPr/>
          </p:nvSpPr>
          <p:spPr>
            <a:xfrm>
              <a:off x="1356693" y="1714756"/>
              <a:ext cx="3040740" cy="47316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Classer les opinions (+,-,0)</a:t>
              </a:r>
              <a:endParaRPr lang="en-US" sz="1400" dirty="0"/>
            </a:p>
          </p:txBody>
        </p:sp>
        <p:sp useBgFill="1">
          <p:nvSpPr>
            <p:cNvPr id="17" name="Oval 71"/>
            <p:cNvSpPr/>
            <p:nvPr/>
          </p:nvSpPr>
          <p:spPr>
            <a:xfrm>
              <a:off x="4050478" y="1749564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grpSp>
        <p:nvGrpSpPr>
          <p:cNvPr id="18" name="Group 158"/>
          <p:cNvGrpSpPr/>
          <p:nvPr/>
        </p:nvGrpSpPr>
        <p:grpSpPr>
          <a:xfrm>
            <a:off x="2175545" y="3748602"/>
            <a:ext cx="3672284" cy="1511345"/>
            <a:chOff x="3397250" y="1602310"/>
            <a:chExt cx="3672284" cy="1511345"/>
          </a:xfrm>
        </p:grpSpPr>
        <p:sp>
          <p:nvSpPr>
            <p:cNvPr id="21" name="Rounded Rectangle 72"/>
            <p:cNvSpPr/>
            <p:nvPr/>
          </p:nvSpPr>
          <p:spPr>
            <a:xfrm rot="2700000">
              <a:off x="5743060" y="205951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2" name="Rounded Rectangle 73"/>
            <p:cNvSpPr/>
            <p:nvPr/>
          </p:nvSpPr>
          <p:spPr>
            <a:xfrm rot="8100000">
              <a:off x="5747728" y="270217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3" name="Rounded Rectangle 74"/>
            <p:cNvSpPr/>
            <p:nvPr/>
          </p:nvSpPr>
          <p:spPr>
            <a:xfrm>
              <a:off x="3397250" y="2380772"/>
              <a:ext cx="3538317" cy="49872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200" dirty="0">
                  <a:solidFill>
                    <a:srgbClr val="FFFFFF"/>
                  </a:solidFill>
                </a:rPr>
                <a:t>Tendance/Répartition de l’opinion publique</a:t>
              </a:r>
              <a:endParaRPr lang="en-US" sz="1200" dirty="0"/>
            </a:p>
          </p:txBody>
        </p:sp>
        <p:sp useBgFill="1">
          <p:nvSpPr>
            <p:cNvPr id="24" name="Oval 75"/>
            <p:cNvSpPr/>
            <p:nvPr/>
          </p:nvSpPr>
          <p:spPr>
            <a:xfrm>
              <a:off x="6538584" y="239774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25" name="Group 159"/>
          <p:cNvGrpSpPr/>
          <p:nvPr/>
        </p:nvGrpSpPr>
        <p:grpSpPr>
          <a:xfrm>
            <a:off x="4987600" y="4728399"/>
            <a:ext cx="3838573" cy="1500030"/>
            <a:chOff x="5924779" y="2255928"/>
            <a:chExt cx="3838573" cy="1500030"/>
          </a:xfrm>
        </p:grpSpPr>
        <p:sp>
          <p:nvSpPr>
            <p:cNvPr id="26" name="Rounded Rectangle 76"/>
            <p:cNvSpPr/>
            <p:nvPr/>
          </p:nvSpPr>
          <p:spPr>
            <a:xfrm rot="2700000">
              <a:off x="8440951" y="2713128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7" name="Rounded Rectangle 77"/>
            <p:cNvSpPr/>
            <p:nvPr/>
          </p:nvSpPr>
          <p:spPr>
            <a:xfrm rot="8100000">
              <a:off x="8441546" y="3344478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8" name="Rounded Rectangle 78"/>
            <p:cNvSpPr/>
            <p:nvPr/>
          </p:nvSpPr>
          <p:spPr>
            <a:xfrm>
              <a:off x="5924779" y="3013497"/>
              <a:ext cx="3693040" cy="459235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/>
                <a:t>Exploiter /v</a:t>
              </a:r>
              <a:r>
                <a:rPr lang="en-US" sz="1400" dirty="0" err="1"/>
                <a:t>endre</a:t>
              </a:r>
              <a:r>
                <a:rPr lang="en-US" sz="1400" dirty="0"/>
                <a:t> les </a:t>
              </a:r>
              <a:r>
                <a:rPr lang="en-US" sz="1400" dirty="0" smtClean="0"/>
                <a:t>analyses</a:t>
              </a:r>
              <a:endParaRPr lang="en-US" sz="1400" dirty="0"/>
            </a:p>
          </p:txBody>
        </p:sp>
        <p:sp useBgFill="1">
          <p:nvSpPr>
            <p:cNvPr id="29" name="Oval 79"/>
            <p:cNvSpPr/>
            <p:nvPr/>
          </p:nvSpPr>
          <p:spPr>
            <a:xfrm>
              <a:off x="9236247" y="3038085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03</a:t>
              </a:r>
            </a:p>
          </p:txBody>
        </p:sp>
      </p:grpSp>
      <p:grpSp>
        <p:nvGrpSpPr>
          <p:cNvPr id="30" name="Group 149"/>
          <p:cNvGrpSpPr/>
          <p:nvPr/>
        </p:nvGrpSpPr>
        <p:grpSpPr>
          <a:xfrm>
            <a:off x="8201606" y="4422659"/>
            <a:ext cx="726878" cy="726282"/>
            <a:chOff x="0" y="-1971675"/>
            <a:chExt cx="1939925" cy="1938338"/>
          </a:xfrm>
        </p:grpSpPr>
        <p:sp>
          <p:nvSpPr>
            <p:cNvPr id="31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" name="Group 146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33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Group 152"/>
          <p:cNvGrpSpPr/>
          <p:nvPr/>
        </p:nvGrpSpPr>
        <p:grpSpPr>
          <a:xfrm>
            <a:off x="5436297" y="3609400"/>
            <a:ext cx="726878" cy="728662"/>
            <a:chOff x="7204075" y="-1846263"/>
            <a:chExt cx="1939925" cy="1944688"/>
          </a:xfrm>
        </p:grpSpPr>
        <p:sp>
          <p:nvSpPr>
            <p:cNvPr id="38" name="Oval 59"/>
            <p:cNvSpPr>
              <a:spLocks noChangeArrowheads="1"/>
            </p:cNvSpPr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148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40" name="Freeform 67"/>
              <p:cNvSpPr>
                <a:spLocks/>
              </p:cNvSpPr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8"/>
              <p:cNvSpPr>
                <a:spLocks noEditPoints="1"/>
              </p:cNvSpPr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9"/>
              <p:cNvSpPr>
                <a:spLocks noEditPoints="1"/>
              </p:cNvSpPr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0"/>
              <p:cNvSpPr>
                <a:spLocks/>
              </p:cNvSpPr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71"/>
              <p:cNvSpPr>
                <a:spLocks/>
              </p:cNvSpPr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5" name="Group 151"/>
          <p:cNvGrpSpPr/>
          <p:nvPr/>
        </p:nvGrpSpPr>
        <p:grpSpPr>
          <a:xfrm>
            <a:off x="2908846" y="2961967"/>
            <a:ext cx="725094" cy="728662"/>
            <a:chOff x="5137150" y="-1846263"/>
            <a:chExt cx="1935163" cy="1944688"/>
          </a:xfrm>
        </p:grpSpPr>
        <p:sp>
          <p:nvSpPr>
            <p:cNvPr id="46" name="Oval 60"/>
            <p:cNvSpPr>
              <a:spLocks noChangeArrowheads="1"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147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48" name="Freeform 72"/>
              <p:cNvSpPr>
                <a:spLocks noEditPoints="1"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73"/>
              <p:cNvSpPr>
                <a:spLocks noEditPoints="1"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4"/>
              <p:cNvSpPr>
                <a:spLocks noEditPoints="1"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75"/>
              <p:cNvSpPr>
                <a:spLocks noEditPoints="1"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6"/>
              <p:cNvSpPr>
                <a:spLocks noEditPoints="1"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7"/>
              <p:cNvSpPr>
                <a:spLocks noEditPoints="1"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8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5" name="Group 150"/>
          <p:cNvGrpSpPr/>
          <p:nvPr/>
        </p:nvGrpSpPr>
        <p:grpSpPr>
          <a:xfrm>
            <a:off x="7944581" y="1962797"/>
            <a:ext cx="725092" cy="726282"/>
            <a:chOff x="2552700" y="-1971675"/>
            <a:chExt cx="1935163" cy="1938338"/>
          </a:xfrm>
        </p:grpSpPr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7" name="Group 145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58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61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607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25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25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8181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3558835" y="4370241"/>
            <a:ext cx="1397814" cy="2755863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 Conclusion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 err="1">
                <a:solidFill>
                  <a:srgbClr val="FFFFFF"/>
                </a:solidFill>
              </a:rPr>
              <a:t>Synthèse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Perspectives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Chevron 20"/>
          <p:cNvSpPr/>
          <p:nvPr/>
        </p:nvSpPr>
        <p:spPr>
          <a:xfrm rot="5400000">
            <a:off x="3357021" y="3167815"/>
            <a:ext cx="1801444" cy="2755861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3 Résultats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ANALYSES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22" name="Chevron 21"/>
          <p:cNvSpPr/>
          <p:nvPr/>
        </p:nvSpPr>
        <p:spPr>
          <a:xfrm rot="5400000">
            <a:off x="3435886" y="1926579"/>
            <a:ext cx="1643711" cy="2755862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fr-FR" dirty="0">
                <a:solidFill>
                  <a:srgbClr val="FFFFFF"/>
                </a:solidFill>
              </a:rPr>
              <a:t>Architecture </a:t>
            </a:r>
          </a:p>
          <a:p>
            <a:pPr algn="ctr"/>
            <a:r>
              <a:rPr lang="fr-FR" sz="1000" dirty="0" smtClean="0">
                <a:solidFill>
                  <a:srgbClr val="FFFFFF"/>
                </a:solidFill>
              </a:rPr>
              <a:t>Application Web</a:t>
            </a:r>
            <a:endParaRPr lang="fr-FR" sz="1000" dirty="0">
              <a:solidFill>
                <a:srgbClr val="FFFFFF"/>
              </a:solidFill>
            </a:endParaRP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ARCHITECTURE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USAGE TECHNOLOGIES</a:t>
            </a:r>
          </a:p>
        </p:txBody>
      </p:sp>
      <p:sp>
        <p:nvSpPr>
          <p:cNvPr id="4" name="Pentagon 3"/>
          <p:cNvSpPr/>
          <p:nvPr/>
        </p:nvSpPr>
        <p:spPr>
          <a:xfrm rot="5400000">
            <a:off x="3380811" y="674930"/>
            <a:ext cx="1753864" cy="2755862"/>
          </a:xfrm>
          <a:prstGeom prst="homePlate">
            <a:avLst>
              <a:gd name="adj" fmla="val 22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37160" rtlCol="0" anchor="ctr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1 Cadre du Projet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Organisation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Contexte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Problématiques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Objectifs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Plan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43708" y="1961679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2285" y="412653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76156" y="2928451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81822" y="525091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652120" y="3174132"/>
            <a:ext cx="329703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52120" y="5538859"/>
            <a:ext cx="329703" cy="1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517796" y="2249627"/>
            <a:ext cx="329703" cy="1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0109" y="4399154"/>
            <a:ext cx="329703" cy="16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8" y="3050303"/>
            <a:ext cx="332360" cy="332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3" y="2137104"/>
            <a:ext cx="352214" cy="225214"/>
          </a:xfrm>
          <a:prstGeom prst="rect">
            <a:avLst/>
          </a:prstGeom>
        </p:spPr>
      </p:pic>
      <p:sp>
        <p:nvSpPr>
          <p:cNvPr id="36" name="Freeform 121"/>
          <p:cNvSpPr>
            <a:spLocks noEditPoints="1"/>
          </p:cNvSpPr>
          <p:nvPr/>
        </p:nvSpPr>
        <p:spPr bwMode="auto">
          <a:xfrm>
            <a:off x="2087946" y="4202388"/>
            <a:ext cx="372983" cy="406030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7" name="Freeform 126"/>
          <p:cNvSpPr>
            <a:spLocks noEditPoints="1"/>
          </p:cNvSpPr>
          <p:nvPr/>
        </p:nvSpPr>
        <p:spPr bwMode="auto">
          <a:xfrm>
            <a:off x="6103674" y="5342093"/>
            <a:ext cx="332360" cy="39858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8" name="Image 37" descr="fitec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3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9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7888" y="5657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Architecture </a:t>
            </a:r>
            <a:r>
              <a:rPr lang="fr-FR" b="1" dirty="0" err="1">
                <a:solidFill>
                  <a:srgbClr val="002060"/>
                </a:solidFill>
              </a:rPr>
              <a:t>Big</a:t>
            </a:r>
            <a:r>
              <a:rPr lang="fr-FR" b="1" dirty="0">
                <a:solidFill>
                  <a:srgbClr val="002060"/>
                </a:solidFill>
              </a:rPr>
              <a:t> Data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6" y="2195777"/>
            <a:ext cx="646623" cy="61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4059" y="2033759"/>
            <a:ext cx="720080" cy="756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ylindre 11"/>
          <p:cNvSpPr/>
          <p:nvPr/>
        </p:nvSpPr>
        <p:spPr>
          <a:xfrm>
            <a:off x="3743908" y="2213222"/>
            <a:ext cx="1440180" cy="537302"/>
          </a:xfrm>
          <a:prstGeom prst="can">
            <a:avLst/>
          </a:prstGeom>
          <a:solidFill>
            <a:schemeClr val="tx2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mbria" pitchFamily="18" charset="0"/>
              </a:rPr>
              <a:t>No SQL</a:t>
            </a:r>
          </a:p>
        </p:txBody>
      </p:sp>
      <p:sp>
        <p:nvSpPr>
          <p:cNvPr id="14" name="Flèche : droite 13"/>
          <p:cNvSpPr/>
          <p:nvPr/>
        </p:nvSpPr>
        <p:spPr>
          <a:xfrm>
            <a:off x="1333273" y="2411801"/>
            <a:ext cx="580786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/>
          <p:cNvSpPr/>
          <p:nvPr/>
        </p:nvSpPr>
        <p:spPr>
          <a:xfrm>
            <a:off x="2745232" y="2401665"/>
            <a:ext cx="890663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re 15"/>
          <p:cNvSpPr/>
          <p:nvPr/>
        </p:nvSpPr>
        <p:spPr>
          <a:xfrm>
            <a:off x="3743908" y="3866117"/>
            <a:ext cx="1440180" cy="537302"/>
          </a:xfrm>
          <a:prstGeom prst="can">
            <a:avLst/>
          </a:prstGeom>
          <a:solidFill>
            <a:schemeClr val="tx2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mbria" pitchFamily="18" charset="0"/>
              </a:rPr>
              <a:t>HDFS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798" y="3485117"/>
            <a:ext cx="9144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798" y="1633954"/>
            <a:ext cx="914400" cy="513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48" y="3799191"/>
            <a:ext cx="1990725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Flèche : droite 20"/>
          <p:cNvSpPr/>
          <p:nvPr/>
        </p:nvSpPr>
        <p:spPr>
          <a:xfrm>
            <a:off x="2673759" y="4032063"/>
            <a:ext cx="890663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3829" y="2165355"/>
            <a:ext cx="298628" cy="20588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6630" y="3719343"/>
            <a:ext cx="233933" cy="312799"/>
          </a:xfrm>
          <a:prstGeom prst="rect">
            <a:avLst/>
          </a:prstGeom>
        </p:spPr>
      </p:pic>
      <p:sp>
        <p:nvSpPr>
          <p:cNvPr id="24" name="Flèche : droite 23"/>
          <p:cNvSpPr/>
          <p:nvPr/>
        </p:nvSpPr>
        <p:spPr>
          <a:xfrm rot="2423731">
            <a:off x="2714518" y="3301515"/>
            <a:ext cx="966123" cy="217328"/>
          </a:xfrm>
          <a:prstGeom prst="rightArrow">
            <a:avLst>
              <a:gd name="adj1" fmla="val 57719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542" y="5941922"/>
            <a:ext cx="1257300" cy="569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7579" y="3107895"/>
            <a:ext cx="298628" cy="2058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3124" y="4666036"/>
            <a:ext cx="1250412" cy="6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Flèche : droite 28"/>
          <p:cNvSpPr/>
          <p:nvPr/>
        </p:nvSpPr>
        <p:spPr>
          <a:xfrm rot="5400000">
            <a:off x="4595050" y="4520582"/>
            <a:ext cx="372137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581" y="4482435"/>
            <a:ext cx="355631" cy="27959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3593" y="3805990"/>
            <a:ext cx="885825" cy="79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Flèche : droite 33"/>
          <p:cNvSpPr/>
          <p:nvPr/>
        </p:nvSpPr>
        <p:spPr>
          <a:xfrm>
            <a:off x="5398217" y="2339159"/>
            <a:ext cx="1190142" cy="25194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/>
          <p:cNvSpPr/>
          <p:nvPr/>
        </p:nvSpPr>
        <p:spPr>
          <a:xfrm>
            <a:off x="5472927" y="4003571"/>
            <a:ext cx="1190142" cy="25194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41" y="4779924"/>
            <a:ext cx="1546119" cy="421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9" name="Connecteur droit avec flèche 38"/>
          <p:cNvCxnSpPr/>
          <p:nvPr/>
        </p:nvCxnSpPr>
        <p:spPr>
          <a:xfrm>
            <a:off x="1498910" y="4356203"/>
            <a:ext cx="0" cy="290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/>
          <p:cNvSpPr/>
          <p:nvPr/>
        </p:nvSpPr>
        <p:spPr>
          <a:xfrm>
            <a:off x="204517" y="3259906"/>
            <a:ext cx="8651959" cy="2258986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7446192" y="5201801"/>
            <a:ext cx="1135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Batch layer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7623749" y="2892871"/>
            <a:ext cx="116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Speed layer</a:t>
            </a: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2793" y="1998049"/>
            <a:ext cx="1485900" cy="752475"/>
          </a:xfrm>
          <a:prstGeom prst="rect">
            <a:avLst/>
          </a:prstGeom>
        </p:spPr>
      </p:pic>
      <p:sp>
        <p:nvSpPr>
          <p:cNvPr id="40" name="Rectangle : coins arrondis 39"/>
          <p:cNvSpPr/>
          <p:nvPr/>
        </p:nvSpPr>
        <p:spPr>
          <a:xfrm>
            <a:off x="204517" y="1489938"/>
            <a:ext cx="8651959" cy="1735142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39"/>
          <p:cNvSpPr/>
          <p:nvPr/>
        </p:nvSpPr>
        <p:spPr>
          <a:xfrm>
            <a:off x="204517" y="5635805"/>
            <a:ext cx="8651959" cy="1147867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28"/>
          <p:cNvSpPr/>
          <p:nvPr/>
        </p:nvSpPr>
        <p:spPr>
          <a:xfrm rot="5400000">
            <a:off x="3575840" y="4481865"/>
            <a:ext cx="372137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28"/>
          <p:cNvSpPr/>
          <p:nvPr/>
        </p:nvSpPr>
        <p:spPr>
          <a:xfrm rot="5400000" flipH="1">
            <a:off x="3753020" y="4586688"/>
            <a:ext cx="332959" cy="25284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7695743" y="6475895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Monitoring</a:t>
            </a:r>
            <a:endParaRPr lang="fr-FR" sz="1400" b="1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0860" y="5647763"/>
            <a:ext cx="723900" cy="1123950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59" y="5862854"/>
            <a:ext cx="646623" cy="61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Flèche : droite 13"/>
          <p:cNvSpPr/>
          <p:nvPr/>
        </p:nvSpPr>
        <p:spPr>
          <a:xfrm>
            <a:off x="1295476" y="6078878"/>
            <a:ext cx="580786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7272" y="5672394"/>
            <a:ext cx="1133475" cy="971550"/>
          </a:xfrm>
          <a:prstGeom prst="rect">
            <a:avLst/>
          </a:prstGeom>
        </p:spPr>
      </p:pic>
      <p:sp>
        <p:nvSpPr>
          <p:cNvPr id="52" name="Flèche : droite 20"/>
          <p:cNvSpPr/>
          <p:nvPr/>
        </p:nvSpPr>
        <p:spPr>
          <a:xfrm>
            <a:off x="2745232" y="6140342"/>
            <a:ext cx="890663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20"/>
          <p:cNvSpPr/>
          <p:nvPr/>
        </p:nvSpPr>
        <p:spPr>
          <a:xfrm>
            <a:off x="5170321" y="6204892"/>
            <a:ext cx="890663" cy="2520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980728"/>
            <a:ext cx="2634139" cy="587727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108429" y="1633954"/>
            <a:ext cx="2819509" cy="5149718"/>
          </a:xfrm>
          <a:prstGeom prst="rect">
            <a:avLst/>
          </a:prstGeom>
          <a:noFill/>
          <a:ln cmpd="thickThin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2385" y="828408"/>
            <a:ext cx="2359008" cy="62670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259633" y="1682442"/>
            <a:ext cx="2819509" cy="5101230"/>
          </a:xfrm>
          <a:prstGeom prst="rect">
            <a:avLst/>
          </a:prstGeom>
          <a:noFill/>
          <a:ln cmpd="thickThin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09137" y="1682442"/>
            <a:ext cx="2819509" cy="5101230"/>
          </a:xfrm>
          <a:prstGeom prst="rect">
            <a:avLst/>
          </a:prstGeom>
          <a:noFill/>
          <a:ln cmpd="thickThin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64322" y="889344"/>
            <a:ext cx="1796228" cy="59874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02194" y="924400"/>
            <a:ext cx="2334385" cy="562297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57246" y="4896799"/>
            <a:ext cx="1257300" cy="48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58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0" grpId="0" animBg="1"/>
      <p:bldP spid="44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163" y="0"/>
            <a:ext cx="6264696" cy="900100"/>
          </a:xfrm>
        </p:spPr>
        <p:txBody>
          <a:bodyPr>
            <a:normAutofit/>
          </a:bodyPr>
          <a:lstStyle/>
          <a:p>
            <a:r>
              <a:rPr lang="fr-FR" b="1" dirty="0"/>
              <a:t>2. </a:t>
            </a:r>
            <a:r>
              <a:rPr lang="fr-FR" b="1" dirty="0" smtClean="0"/>
              <a:t>ARCHITECTURE </a:t>
            </a:r>
            <a:r>
              <a:rPr lang="fr-FR" b="1" dirty="0"/>
              <a:t>-  </a:t>
            </a:r>
            <a:r>
              <a:rPr lang="fr-FR" b="1" dirty="0" smtClean="0"/>
              <a:t>COLLECTE DE DONNEES</a:t>
            </a:r>
            <a:endParaRPr lang="fr-FR" dirty="0"/>
          </a:p>
        </p:txBody>
      </p:sp>
      <p:pic>
        <p:nvPicPr>
          <p:cNvPr id="4" name="Image 3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093296"/>
            <a:ext cx="1063336" cy="708890"/>
          </a:xfrm>
          <a:prstGeom prst="rect">
            <a:avLst/>
          </a:prstGeom>
          <a:noFill/>
        </p:spPr>
      </p:pic>
      <p:grpSp>
        <p:nvGrpSpPr>
          <p:cNvPr id="38" name="Groupe 37"/>
          <p:cNvGrpSpPr/>
          <p:nvPr/>
        </p:nvGrpSpPr>
        <p:grpSpPr>
          <a:xfrm>
            <a:off x="125392" y="4138480"/>
            <a:ext cx="9047444" cy="2118673"/>
            <a:chOff x="125392" y="4138480"/>
            <a:chExt cx="9047444" cy="2118673"/>
          </a:xfrm>
        </p:grpSpPr>
        <p:grpSp>
          <p:nvGrpSpPr>
            <p:cNvPr id="13" name="Groupe 12"/>
            <p:cNvGrpSpPr/>
            <p:nvPr/>
          </p:nvGrpSpPr>
          <p:grpSpPr>
            <a:xfrm>
              <a:off x="125392" y="4656312"/>
              <a:ext cx="3067298" cy="1104944"/>
              <a:chOff x="2274786" y="3605394"/>
              <a:chExt cx="3067298" cy="110494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274786" y="3789040"/>
                <a:ext cx="1880265" cy="601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Scraping</a:t>
                </a:r>
              </a:p>
            </p:txBody>
          </p:sp>
          <p:sp>
            <p:nvSpPr>
              <p:cNvPr id="14" name="Flèche vers le bas 13"/>
              <p:cNvSpPr/>
              <p:nvPr/>
            </p:nvSpPr>
            <p:spPr>
              <a:xfrm rot="15200825">
                <a:off x="4574367" y="3250687"/>
                <a:ext cx="413009" cy="1122424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 vers le bas 15"/>
              <p:cNvSpPr/>
              <p:nvPr/>
            </p:nvSpPr>
            <p:spPr>
              <a:xfrm rot="18099471">
                <a:off x="4521031" y="3942622"/>
                <a:ext cx="413009" cy="1122424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8" name="Ellipse 27"/>
            <p:cNvSpPr/>
            <p:nvPr/>
          </p:nvSpPr>
          <p:spPr>
            <a:xfrm>
              <a:off x="6796630" y="5359487"/>
              <a:ext cx="2309708" cy="649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/>
                <a:t> </a:t>
              </a:r>
              <a:r>
                <a:rPr lang="fr-FR" sz="1600" dirty="0"/>
                <a:t>6 ans, 100 MB de texte</a:t>
              </a: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158" y="4972926"/>
              <a:ext cx="355631" cy="279591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8331" y="4173153"/>
              <a:ext cx="1069300" cy="66045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6757" y="5644078"/>
              <a:ext cx="1200150" cy="38100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382335" y="5549267"/>
              <a:ext cx="150693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 smtClean="0"/>
                <a:t>URLLIB2 </a:t>
              </a:r>
            </a:p>
            <a:p>
              <a:r>
                <a:rPr lang="fr-FR" sz="2000" b="1" dirty="0" smtClean="0"/>
                <a:t>&amp; BS4</a:t>
              </a:r>
              <a:endParaRPr lang="fr-FR" sz="20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22038" y="4225211"/>
              <a:ext cx="11065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 err="1"/>
                <a:t>Tweepy</a:t>
              </a:r>
              <a:endParaRPr lang="fr-FR" sz="2000" b="1" dirty="0"/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4860" y="5451712"/>
              <a:ext cx="447675" cy="581025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3542" y="4190225"/>
              <a:ext cx="828675" cy="438150"/>
            </a:xfrm>
            <a:prstGeom prst="rect">
              <a:avLst/>
            </a:prstGeom>
          </p:spPr>
        </p:pic>
        <p:sp>
          <p:nvSpPr>
            <p:cNvPr id="40" name="Flèche droite 39"/>
            <p:cNvSpPr/>
            <p:nvPr/>
          </p:nvSpPr>
          <p:spPr>
            <a:xfrm>
              <a:off x="5567123" y="4155654"/>
              <a:ext cx="748273" cy="48463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lèche droite 40"/>
            <p:cNvSpPr/>
            <p:nvPr/>
          </p:nvSpPr>
          <p:spPr>
            <a:xfrm>
              <a:off x="5580565" y="5513534"/>
              <a:ext cx="748273" cy="48463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7095442" y="4138480"/>
              <a:ext cx="2077394" cy="649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/>
                <a:t> 5 </a:t>
              </a:r>
              <a:r>
                <a:rPr lang="fr-FR" sz="1600" dirty="0"/>
                <a:t>ans, </a:t>
              </a:r>
              <a:r>
                <a:rPr lang="fr-FR" sz="1600" dirty="0" smtClean="0"/>
                <a:t>70 MB </a:t>
              </a:r>
              <a:r>
                <a:rPr lang="fr-FR" sz="1600" dirty="0"/>
                <a:t>de texte</a:t>
              </a: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153855" y="1225196"/>
            <a:ext cx="8879429" cy="2158996"/>
            <a:chOff x="153855" y="1225196"/>
            <a:chExt cx="8879429" cy="2158996"/>
          </a:xfrm>
        </p:grpSpPr>
        <p:grpSp>
          <p:nvGrpSpPr>
            <p:cNvPr id="22" name="Groupe 21"/>
            <p:cNvGrpSpPr/>
            <p:nvPr/>
          </p:nvGrpSpPr>
          <p:grpSpPr>
            <a:xfrm>
              <a:off x="153855" y="1225196"/>
              <a:ext cx="4843558" cy="2158996"/>
              <a:chOff x="2276964" y="1081507"/>
              <a:chExt cx="5145652" cy="2158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276964" y="1814004"/>
                <a:ext cx="1778496" cy="5305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Streaming</a:t>
                </a:r>
                <a:endParaRPr lang="fr-FR" dirty="0"/>
              </a:p>
            </p:txBody>
          </p:sp>
          <p:sp>
            <p:nvSpPr>
              <p:cNvPr id="12" name="Flèche vers le bas 11"/>
              <p:cNvSpPr/>
              <p:nvPr/>
            </p:nvSpPr>
            <p:spPr>
              <a:xfrm rot="15200825">
                <a:off x="4598934" y="1173107"/>
                <a:ext cx="389160" cy="1202156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 vers le bas 14"/>
              <p:cNvSpPr/>
              <p:nvPr/>
            </p:nvSpPr>
            <p:spPr>
              <a:xfrm rot="17043787">
                <a:off x="4582869" y="1752835"/>
                <a:ext cx="413009" cy="1232427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Picture 2" descr="Collect &amp; visualize your logs with Logstash, Elasticsearch &amp; Redis ..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7297" y="2371977"/>
                <a:ext cx="542829" cy="868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531568" y="1081507"/>
                <a:ext cx="720080" cy="75608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8" name="Flèche droite 17"/>
              <p:cNvSpPr/>
              <p:nvPr/>
            </p:nvSpPr>
            <p:spPr>
              <a:xfrm>
                <a:off x="6444208" y="1268760"/>
                <a:ext cx="978408" cy="48463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3" name="Flèche droite 22"/>
            <p:cNvSpPr/>
            <p:nvPr/>
          </p:nvSpPr>
          <p:spPr>
            <a:xfrm>
              <a:off x="3922123" y="2639373"/>
              <a:ext cx="1075290" cy="48463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5958148" y="1295573"/>
              <a:ext cx="3055016" cy="71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400" dirty="0" smtClean="0"/>
            </a:p>
            <a:p>
              <a:endParaRPr lang="fr-FR" sz="1400" dirty="0" smtClean="0"/>
            </a:p>
            <a:p>
              <a:r>
                <a:rPr lang="fr-FR" sz="1400" dirty="0" smtClean="0"/>
                <a:t>Limitation 2400 tweet par jour (30 MB de texte)</a:t>
              </a:r>
            </a:p>
            <a:p>
              <a:r>
                <a:rPr lang="fr-FR" sz="1400" dirty="0" smtClean="0"/>
                <a:t/>
              </a:r>
              <a:br>
                <a:rPr lang="fr-FR" sz="1400" dirty="0" smtClean="0"/>
              </a:br>
              <a:endParaRPr lang="fr-FR" sz="1400" dirty="0"/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4462" y="1399313"/>
              <a:ext cx="828675" cy="43815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9360" y="2634922"/>
              <a:ext cx="828675" cy="438150"/>
            </a:xfrm>
            <a:prstGeom prst="rect">
              <a:avLst/>
            </a:prstGeom>
          </p:spPr>
        </p:pic>
        <p:sp>
          <p:nvSpPr>
            <p:cNvPr id="44" name="Ellipse 43"/>
            <p:cNvSpPr/>
            <p:nvPr/>
          </p:nvSpPr>
          <p:spPr>
            <a:xfrm>
              <a:off x="5978268" y="2465671"/>
              <a:ext cx="3055016" cy="71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400" smtClean="0"/>
            </a:p>
            <a:p>
              <a:endParaRPr lang="fr-FR" sz="1400" smtClean="0"/>
            </a:p>
            <a:p>
              <a:r>
                <a:rPr lang="fr-FR" sz="1400" smtClean="0"/>
                <a:t>Limitation 2400 tweet par jour (30 MB de texte)</a:t>
              </a:r>
            </a:p>
            <a:p>
              <a:r>
                <a:rPr lang="fr-FR" sz="1400" smtClean="0"/>
                <a:t/>
              </a:r>
              <a:br>
                <a:rPr lang="fr-FR" sz="1400" smtClean="0"/>
              </a:b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7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Volumétrie des Données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3415" y="1216394"/>
            <a:ext cx="2672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B31166"/>
              </a:buClr>
              <a:buFont typeface="Wingdings" panose="05000000000000000000" pitchFamily="2" charset="2"/>
              <a:buChar char="Ø"/>
            </a:pPr>
            <a:r>
              <a:rPr lang="fr-FR" kern="800" spc="-40" dirty="0">
                <a:solidFill>
                  <a:srgbClr val="57565A"/>
                </a:solidFill>
              </a:rPr>
              <a:t>Réseaux Sociaux</a:t>
            </a:r>
          </a:p>
        </p:txBody>
      </p:sp>
      <p:sp>
        <p:nvSpPr>
          <p:cNvPr id="15" name="Rectangle à coins arrondis 16"/>
          <p:cNvSpPr/>
          <p:nvPr/>
        </p:nvSpPr>
        <p:spPr>
          <a:xfrm>
            <a:off x="215516" y="1715217"/>
            <a:ext cx="8712968" cy="18577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93837" y="3757403"/>
            <a:ext cx="5279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B31166"/>
              </a:buClr>
              <a:buFont typeface="Wingdings" panose="05000000000000000000" pitchFamily="2" charset="2"/>
              <a:buChar char="Ø"/>
            </a:pPr>
            <a:r>
              <a:rPr lang="fr-FR" kern="800" spc="-40" dirty="0">
                <a:solidFill>
                  <a:srgbClr val="57565A"/>
                </a:solidFill>
              </a:rPr>
              <a:t>Data Scraping (size) / TEXT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8" y="4515599"/>
            <a:ext cx="2359218" cy="1721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15" y="4257092"/>
            <a:ext cx="2191813" cy="139321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98" y="4257092"/>
            <a:ext cx="2881373" cy="1488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à coins arrondis 15"/>
          <p:cNvSpPr/>
          <p:nvPr/>
        </p:nvSpPr>
        <p:spPr>
          <a:xfrm>
            <a:off x="4067944" y="2168860"/>
            <a:ext cx="3975058" cy="103526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 smtClean="0"/>
              <a:t>            </a:t>
            </a:r>
            <a:r>
              <a:rPr lang="fr-FR" sz="2000" b="1" dirty="0" smtClean="0"/>
              <a:t>1 280000 commentaires </a:t>
            </a:r>
            <a:endParaRPr lang="fr-FR" sz="2000" b="1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866023" y="2168860"/>
            <a:ext cx="2697865" cy="103526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r>
              <a:rPr lang="fr-FR" sz="2000" b="1" dirty="0" smtClean="0"/>
              <a:t>1 660 000 tweets</a:t>
            </a:r>
          </a:p>
        </p:txBody>
      </p:sp>
      <p:pic>
        <p:nvPicPr>
          <p:cNvPr id="26" name="Image 25" descr="Twitter_2010_logo_-_from_Commons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9652" y="2373489"/>
            <a:ext cx="1165136" cy="2161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2373489"/>
            <a:ext cx="468052" cy="468052"/>
          </a:xfrm>
          <a:prstGeom prst="rect">
            <a:avLst/>
          </a:prstGeom>
        </p:spPr>
      </p:pic>
      <p:pic>
        <p:nvPicPr>
          <p:cNvPr id="28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016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7" name="Titre 2"/>
          <p:cNvSpPr txBox="1">
            <a:spLocks/>
          </p:cNvSpPr>
          <p:nvPr/>
        </p:nvSpPr>
        <p:spPr>
          <a:xfrm>
            <a:off x="1682152" y="486072"/>
            <a:ext cx="6643791" cy="4900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8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100" b="1" kern="800" spc="-4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Nettoyage et structuration des données </a:t>
            </a:r>
            <a:endParaRPr lang="fr-FR" sz="2100" b="1" kern="800" spc="-4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2267744" y="2160654"/>
            <a:ext cx="11521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5004048" y="2160654"/>
            <a:ext cx="129614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563888" y="4314582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bg1"/>
                </a:solidFill>
              </a:rPr>
              <a:t>Encodage utf8</a:t>
            </a:r>
            <a:endParaRPr lang="fr-FR" sz="1600" b="1" dirty="0">
              <a:solidFill>
                <a:schemeClr val="bg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6" y="1512582"/>
            <a:ext cx="32869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ylindre 24"/>
          <p:cNvSpPr/>
          <p:nvPr/>
        </p:nvSpPr>
        <p:spPr>
          <a:xfrm>
            <a:off x="971600" y="1872622"/>
            <a:ext cx="1224156" cy="537302"/>
          </a:xfrm>
          <a:prstGeom prst="ca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mbria" pitchFamily="18" charset="0"/>
              </a:rPr>
              <a:t>HDFS</a:t>
            </a:r>
            <a:endParaRPr lang="fr-FR" sz="1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6" name="Cylindre 25"/>
          <p:cNvSpPr/>
          <p:nvPr/>
        </p:nvSpPr>
        <p:spPr>
          <a:xfrm>
            <a:off x="6372200" y="1872622"/>
            <a:ext cx="1224156" cy="537302"/>
          </a:xfrm>
          <a:prstGeom prst="ca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mbria" pitchFamily="18" charset="0"/>
              </a:rPr>
              <a:t>HDFS</a:t>
            </a:r>
            <a:endParaRPr lang="fr-FR" sz="1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27" name="Rectangle 95"/>
          <p:cNvSpPr/>
          <p:nvPr/>
        </p:nvSpPr>
        <p:spPr>
          <a:xfrm>
            <a:off x="1475656" y="1512582"/>
            <a:ext cx="648072" cy="25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Input</a:t>
            </a:r>
            <a:endParaRPr lang="fr-FR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5"/>
          <p:cNvSpPr/>
          <p:nvPr/>
        </p:nvSpPr>
        <p:spPr>
          <a:xfrm>
            <a:off x="6804248" y="1512582"/>
            <a:ext cx="648072" cy="25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fr-FR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4208" y="1512582"/>
            <a:ext cx="32869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ZoneTexte 32"/>
          <p:cNvSpPr txBox="1"/>
          <p:nvPr/>
        </p:nvSpPr>
        <p:spPr>
          <a:xfrm>
            <a:off x="6300192" y="4149080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 Data Lake</a:t>
            </a:r>
          </a:p>
          <a:p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Clean Data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4" name="Espace réservé du numéro de diapositive 30"/>
          <p:cNvSpPr txBox="1">
            <a:spLocks/>
          </p:cNvSpPr>
          <p:nvPr/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A1DDA8-5397-4616-899F-1704B36B255B}" type="slidenum"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48" y="1660818"/>
            <a:ext cx="355631" cy="279591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043501"/>
            <a:ext cx="1257300" cy="48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ZoneTexte 44"/>
          <p:cNvSpPr txBox="1"/>
          <p:nvPr/>
        </p:nvSpPr>
        <p:spPr>
          <a:xfrm>
            <a:off x="2296709" y="1448459"/>
            <a:ext cx="1151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</a:rPr>
              <a:t>Récupérer les fichiers csv/</a:t>
            </a:r>
            <a:r>
              <a:rPr lang="fr-FR" sz="1400" b="1" dirty="0" err="1" smtClean="0">
                <a:solidFill>
                  <a:schemeClr val="bg2">
                    <a:lumMod val="50000"/>
                  </a:schemeClr>
                </a:solidFill>
              </a:rPr>
              <a:t>json</a:t>
            </a:r>
            <a:endParaRPr lang="fr-F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821188" y="1567879"/>
            <a:ext cx="148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</a:rPr>
              <a:t>Transformation des données</a:t>
            </a:r>
            <a:endParaRPr lang="fr-F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77263" y="3456582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les doublons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8" name="Rectangle 47"/>
          <p:cNvSpPr/>
          <p:nvPr/>
        </p:nvSpPr>
        <p:spPr>
          <a:xfrm>
            <a:off x="3489425" y="3918247"/>
            <a:ext cx="2542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les lignes vides</a:t>
            </a:r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49" name="Rectangle 48"/>
          <p:cNvSpPr/>
          <p:nvPr/>
        </p:nvSpPr>
        <p:spPr>
          <a:xfrm>
            <a:off x="323528" y="6363155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i="1" dirty="0" smtClean="0"/>
              <a:t>Des données propres et fiables garantissent de meilleures décisions</a:t>
            </a:r>
            <a:endParaRPr lang="fr-FR" sz="1200" b="1" i="1" dirty="0"/>
          </a:p>
        </p:txBody>
      </p:sp>
      <p:sp>
        <p:nvSpPr>
          <p:cNvPr id="50" name="Rectangle 49"/>
          <p:cNvSpPr/>
          <p:nvPr/>
        </p:nvSpPr>
        <p:spPr>
          <a:xfrm>
            <a:off x="323528" y="3659832"/>
            <a:ext cx="2451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-  SUPPRIMER </a:t>
            </a:r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259436" y="5205052"/>
            <a:ext cx="3304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- Corriger les erreurs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78797" y="4422303"/>
            <a:ext cx="3454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les lignes dupliquées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458372" y="2967335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les espaces</a:t>
            </a:r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54" name="Accolade fermante 53"/>
          <p:cNvSpPr/>
          <p:nvPr/>
        </p:nvSpPr>
        <p:spPr>
          <a:xfrm>
            <a:off x="2774759" y="2967335"/>
            <a:ext cx="465093" cy="1916633"/>
          </a:xfrm>
          <a:prstGeom prst="rightBrace">
            <a:avLst/>
          </a:prstGeom>
          <a:ln w="25400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 descr="60556fccbb8fcafc2abad352f075d642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3821" y="3463510"/>
            <a:ext cx="2232248" cy="12556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1540" y="980728"/>
            <a:ext cx="7364574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275404" y="5778591"/>
            <a:ext cx="3304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- Gérer les virgules </a:t>
            </a:r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5" grpId="0" animBg="1"/>
      <p:bldP spid="26" grpId="0" animBg="1"/>
      <p:bldP spid="27" grpId="0" animBg="1"/>
      <p:bldP spid="2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2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563888" y="4314582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bg1"/>
                </a:solidFill>
              </a:rPr>
              <a:t>Encodage utf8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00192" y="4149080"/>
            <a:ext cx="1495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 Data Lake</a:t>
            </a:r>
          </a:p>
          <a:p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Clean Data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4" name="Espace réservé du numéro de diapositive 30"/>
          <p:cNvSpPr txBox="1">
            <a:spLocks/>
          </p:cNvSpPr>
          <p:nvPr/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A1DDA8-5397-4616-899F-1704B36B255B}" type="slidenum"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5624" y="1623858"/>
            <a:ext cx="4645703" cy="340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1783071" y="296652"/>
            <a:ext cx="6173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00" b="1" kern="800" spc="-4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Remplacer les émoticônes avec les mots</a:t>
            </a:r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1151620" y="1137518"/>
            <a:ext cx="7419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i="1" dirty="0" smtClean="0"/>
              <a:t>Extrait d’un fichier CSV  </a:t>
            </a:r>
            <a:r>
              <a:rPr lang="fr-FR" sz="1800" b="1" i="1" dirty="0" err="1" smtClean="0"/>
              <a:t>scrapé</a:t>
            </a:r>
            <a:r>
              <a:rPr lang="fr-FR" sz="1800" b="1" i="1" dirty="0" smtClean="0"/>
              <a:t> depuis  </a:t>
            </a:r>
            <a:r>
              <a:rPr lang="fr-FR" sz="1800" b="1" i="1" dirty="0" err="1" smtClean="0"/>
              <a:t>Facebook</a:t>
            </a:r>
            <a:r>
              <a:rPr lang="fr-FR" sz="1800" b="1" i="1" dirty="0" smtClean="0"/>
              <a:t> avant Nettoyage</a:t>
            </a:r>
            <a:endParaRPr lang="fr-FR" sz="1800" b="1" i="1" dirty="0"/>
          </a:p>
        </p:txBody>
      </p:sp>
      <p:pic>
        <p:nvPicPr>
          <p:cNvPr id="146434" name="Picture 2" descr="C:\Users\Fitec\Desktop\projet\télécharge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654" y="2580239"/>
            <a:ext cx="848743" cy="690023"/>
          </a:xfrm>
          <a:prstGeom prst="rect">
            <a:avLst/>
          </a:prstGeom>
          <a:noFill/>
        </p:spPr>
      </p:pic>
      <p:sp>
        <p:nvSpPr>
          <p:cNvPr id="42" name="Rectangle 41"/>
          <p:cNvSpPr/>
          <p:nvPr/>
        </p:nvSpPr>
        <p:spPr>
          <a:xfrm>
            <a:off x="2616431" y="2794389"/>
            <a:ext cx="12312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/>
              <a:t>Content</a:t>
            </a:r>
            <a:endParaRPr lang="fr-FR" sz="2000" b="1" dirty="0"/>
          </a:p>
        </p:txBody>
      </p:sp>
      <p:sp>
        <p:nvSpPr>
          <p:cNvPr id="44" name="Rectangle 43"/>
          <p:cNvSpPr/>
          <p:nvPr/>
        </p:nvSpPr>
        <p:spPr>
          <a:xfrm>
            <a:off x="251520" y="5072410"/>
            <a:ext cx="6048672" cy="15609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6435" name="Picture 3" descr="C:\Users\Fitec\Desktop\projet\smiley_coeur_roug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073" y="3801539"/>
            <a:ext cx="901917" cy="688665"/>
          </a:xfrm>
          <a:prstGeom prst="rect">
            <a:avLst/>
          </a:prstGeom>
          <a:noFill/>
        </p:spPr>
      </p:pic>
      <p:sp>
        <p:nvSpPr>
          <p:cNvPr id="46" name="Rectangle 45"/>
          <p:cNvSpPr/>
          <p:nvPr/>
        </p:nvSpPr>
        <p:spPr>
          <a:xfrm>
            <a:off x="2688031" y="3987525"/>
            <a:ext cx="1116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/>
              <a:t>Amour</a:t>
            </a:r>
            <a:endParaRPr lang="fr-FR" sz="2000" b="1" dirty="0"/>
          </a:p>
        </p:txBody>
      </p:sp>
      <p:sp>
        <p:nvSpPr>
          <p:cNvPr id="18" name="Flèche droite rayée 17"/>
          <p:cNvSpPr/>
          <p:nvPr/>
        </p:nvSpPr>
        <p:spPr>
          <a:xfrm>
            <a:off x="1160023" y="2744517"/>
            <a:ext cx="1503765" cy="484632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fr-FR" sz="1800" dirty="0" smtClean="0">
                <a:solidFill>
                  <a:schemeClr val="tx1">
                    <a:lumMod val="75000"/>
                  </a:schemeClr>
                </a:solidFill>
              </a:rPr>
              <a:t>emplacer</a:t>
            </a:r>
            <a:endParaRPr lang="fr-FR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Flèche droite rayée 18"/>
          <p:cNvSpPr/>
          <p:nvPr/>
        </p:nvSpPr>
        <p:spPr>
          <a:xfrm>
            <a:off x="1123531" y="3883797"/>
            <a:ext cx="1503765" cy="484632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>
                    <a:lumMod val="75000"/>
                  </a:schemeClr>
                </a:solidFill>
              </a:rPr>
              <a:t>R</a:t>
            </a:r>
            <a:r>
              <a:rPr lang="fr-FR" sz="1800" dirty="0" smtClean="0">
                <a:solidFill>
                  <a:schemeClr val="tx1">
                    <a:lumMod val="75000"/>
                  </a:schemeClr>
                </a:solidFill>
              </a:rPr>
              <a:t>emplacer</a:t>
            </a:r>
            <a:endParaRPr lang="fr-FR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2" name="Ellipse 1"/>
          <p:cNvSpPr/>
          <p:nvPr/>
        </p:nvSpPr>
        <p:spPr>
          <a:xfrm>
            <a:off x="5231332" y="2492896"/>
            <a:ext cx="924844" cy="701603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5231332" y="2580239"/>
            <a:ext cx="744824" cy="524725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5760132" y="3681028"/>
            <a:ext cx="1512168" cy="468052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6" grpId="0"/>
      <p:bldP spid="18" grpId="0" animBg="1"/>
      <p:bldP spid="19" grpId="0" animBg="1"/>
      <p:bldP spid="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04" y="368660"/>
            <a:ext cx="8099267" cy="4752528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Mon </a:t>
            </a:r>
            <a:r>
              <a:rPr lang="fr-FR" b="1" dirty="0" smtClean="0">
                <a:solidFill>
                  <a:srgbClr val="002060"/>
                </a:solidFill>
              </a:rPr>
              <a:t>Profil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Nom</a:t>
            </a:r>
            <a:r>
              <a:rPr lang="fr-FR" dirty="0" smtClean="0"/>
              <a:t> : Ahmed KISMA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Formation</a:t>
            </a:r>
            <a:r>
              <a:rPr lang="fr-FR" dirty="0" smtClean="0"/>
              <a:t> : Ingénieur Système d’information et Analyse décisionnelle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Expériences pro </a:t>
            </a:r>
            <a:r>
              <a:rPr lang="fr-FR" dirty="0" smtClean="0"/>
              <a:t>: Développements et BI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Perspectives</a:t>
            </a:r>
            <a:r>
              <a:rPr lang="fr-FR" dirty="0" smtClean="0"/>
              <a:t> : </a:t>
            </a:r>
            <a:r>
              <a:rPr lang="fr-FR" b="1" dirty="0" smtClean="0"/>
              <a:t>Data Analyste en  BIG DATA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5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021288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Architecture </a:t>
            </a:r>
            <a:r>
              <a:rPr lang="fr-FR" b="1" dirty="0" err="1">
                <a:solidFill>
                  <a:srgbClr val="002060"/>
                </a:solidFill>
              </a:rPr>
              <a:t>Big</a:t>
            </a:r>
            <a:r>
              <a:rPr lang="fr-FR" b="1" dirty="0">
                <a:solidFill>
                  <a:srgbClr val="002060"/>
                </a:solidFill>
              </a:rPr>
              <a:t> Data : Batch Layer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3" name="Cylindre 52"/>
          <p:cNvSpPr/>
          <p:nvPr/>
        </p:nvSpPr>
        <p:spPr>
          <a:xfrm>
            <a:off x="4485672" y="1901788"/>
            <a:ext cx="1440180" cy="537302"/>
          </a:xfrm>
          <a:prstGeom prst="can">
            <a:avLst/>
          </a:prstGeom>
          <a:solidFill>
            <a:schemeClr val="tx2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mbria" pitchFamily="18" charset="0"/>
              </a:rPr>
              <a:t>HDFS</a:t>
            </a: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62" y="1520788"/>
            <a:ext cx="9144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4" y="1938033"/>
            <a:ext cx="1990725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" name="Flèche : droite 55"/>
          <p:cNvSpPr/>
          <p:nvPr/>
        </p:nvSpPr>
        <p:spPr>
          <a:xfrm>
            <a:off x="2807805" y="2094432"/>
            <a:ext cx="1512167" cy="22533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58" y="1752513"/>
            <a:ext cx="185059" cy="312799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289" y="1817213"/>
            <a:ext cx="1250412" cy="6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" name="Flèche : droite 58"/>
          <p:cNvSpPr/>
          <p:nvPr/>
        </p:nvSpPr>
        <p:spPr>
          <a:xfrm>
            <a:off x="6138620" y="2054001"/>
            <a:ext cx="1104901" cy="28241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570731"/>
            <a:ext cx="355631" cy="279591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627" y="3825044"/>
            <a:ext cx="1546119" cy="421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2" name="Connecteur droit avec flèche 61"/>
          <p:cNvCxnSpPr>
            <a:cxnSpLocks/>
          </p:cNvCxnSpPr>
          <p:nvPr/>
        </p:nvCxnSpPr>
        <p:spPr>
          <a:xfrm>
            <a:off x="1511660" y="2768541"/>
            <a:ext cx="0" cy="876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211960" y="2616631"/>
            <a:ext cx="2219325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dirty="0"/>
              <a:t>Stockage de données</a:t>
            </a:r>
          </a:p>
        </p:txBody>
      </p:sp>
      <p:sp>
        <p:nvSpPr>
          <p:cNvPr id="17" name="Flèche : double flèche verticale 16"/>
          <p:cNvSpPr/>
          <p:nvPr/>
        </p:nvSpPr>
        <p:spPr>
          <a:xfrm>
            <a:off x="4944616" y="3132726"/>
            <a:ext cx="334888" cy="1056150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306" y="3428999"/>
            <a:ext cx="1257300" cy="48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3" name="ZoneTexte 62"/>
          <p:cNvSpPr txBox="1"/>
          <p:nvPr/>
        </p:nvSpPr>
        <p:spPr>
          <a:xfrm>
            <a:off x="4091643" y="4366417"/>
            <a:ext cx="244887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dirty="0"/>
              <a:t>Nettoyage des données</a:t>
            </a:r>
          </a:p>
        </p:txBody>
      </p:sp>
      <p:sp>
        <p:nvSpPr>
          <p:cNvPr id="32" name="Explosion : 8 points 31"/>
          <p:cNvSpPr/>
          <p:nvPr/>
        </p:nvSpPr>
        <p:spPr>
          <a:xfrm>
            <a:off x="1729227" y="2448622"/>
            <a:ext cx="1880806" cy="914400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Ingestion des données</a:t>
            </a:r>
          </a:p>
        </p:txBody>
      </p:sp>
      <p:sp>
        <p:nvSpPr>
          <p:cNvPr id="64" name="Explosion : 8 points 63"/>
          <p:cNvSpPr/>
          <p:nvPr/>
        </p:nvSpPr>
        <p:spPr>
          <a:xfrm>
            <a:off x="3379569" y="4791257"/>
            <a:ext cx="1880806" cy="914400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Data </a:t>
            </a:r>
            <a:r>
              <a:rPr lang="fr-FR" sz="1200" dirty="0" err="1"/>
              <a:t>Quality</a:t>
            </a:r>
            <a:endParaRPr lang="fr-FR" sz="1200" dirty="0"/>
          </a:p>
        </p:txBody>
      </p:sp>
      <p:sp>
        <p:nvSpPr>
          <p:cNvPr id="65" name="ZoneTexte 64"/>
          <p:cNvSpPr txBox="1"/>
          <p:nvPr/>
        </p:nvSpPr>
        <p:spPr>
          <a:xfrm>
            <a:off x="7522950" y="2534188"/>
            <a:ext cx="931665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dirty="0"/>
              <a:t>Analyse</a:t>
            </a:r>
          </a:p>
        </p:txBody>
      </p:sp>
      <p:sp>
        <p:nvSpPr>
          <p:cNvPr id="67" name="Explosion : 8 points 66"/>
          <p:cNvSpPr/>
          <p:nvPr/>
        </p:nvSpPr>
        <p:spPr>
          <a:xfrm>
            <a:off x="7474058" y="994512"/>
            <a:ext cx="1880806" cy="914400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Machine Learning</a:t>
            </a:r>
          </a:p>
        </p:txBody>
      </p:sp>
      <p:cxnSp>
        <p:nvCxnSpPr>
          <p:cNvPr id="69" name="Connecteur droit avec flèche 68"/>
          <p:cNvCxnSpPr>
            <a:cxnSpLocks/>
          </p:cNvCxnSpPr>
          <p:nvPr/>
        </p:nvCxnSpPr>
        <p:spPr>
          <a:xfrm>
            <a:off x="7920372" y="2955185"/>
            <a:ext cx="0" cy="61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139444" y="3689230"/>
            <a:ext cx="1188018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b="1" dirty="0" err="1"/>
              <a:t>Text</a:t>
            </a:r>
            <a:r>
              <a:rPr lang="fr-FR" sz="1400" b="1" dirty="0"/>
              <a:t> </a:t>
            </a:r>
            <a:r>
              <a:rPr lang="fr-FR" sz="1400" b="1" dirty="0" err="1"/>
              <a:t>mining</a:t>
            </a:r>
            <a:endParaRPr lang="fr-FR" sz="1400" b="1" dirty="0"/>
          </a:p>
        </p:txBody>
      </p:sp>
      <p:sp>
        <p:nvSpPr>
          <p:cNvPr id="72" name="ZoneTexte 71"/>
          <p:cNvSpPr txBox="1"/>
          <p:nvPr/>
        </p:nvSpPr>
        <p:spPr>
          <a:xfrm>
            <a:off x="6913525" y="4123831"/>
            <a:ext cx="1794081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b="1" dirty="0"/>
              <a:t>Sentiment </a:t>
            </a:r>
            <a:r>
              <a:rPr lang="fr-FR" sz="1400" b="1" dirty="0" err="1"/>
              <a:t>Analysis</a:t>
            </a:r>
            <a:endParaRPr lang="fr-FR" sz="1400" b="1" dirty="0"/>
          </a:p>
        </p:txBody>
      </p:sp>
      <p:pic>
        <p:nvPicPr>
          <p:cNvPr id="2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7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Analyse des données: </a:t>
            </a:r>
            <a:r>
              <a:rPr lang="fr-FR" b="1" dirty="0" err="1">
                <a:solidFill>
                  <a:srgbClr val="002060"/>
                </a:solidFill>
              </a:rPr>
              <a:t>Text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r>
              <a:rPr lang="fr-FR" b="1" dirty="0" err="1">
                <a:solidFill>
                  <a:srgbClr val="002060"/>
                </a:solidFill>
              </a:rPr>
              <a:t>mining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46434" name="Picture 2" descr="../images/ie-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91980" y="1512169"/>
            <a:ext cx="4248472" cy="3969059"/>
          </a:xfrm>
          <a:prstGeom prst="rect">
            <a:avLst/>
          </a:prstGeom>
          <a:noFill/>
        </p:spPr>
      </p:pic>
      <p:sp>
        <p:nvSpPr>
          <p:cNvPr id="27" name="Espace réservé du contenu 2"/>
          <p:cNvSpPr txBox="1">
            <a:spLocks/>
          </p:cNvSpPr>
          <p:nvPr/>
        </p:nvSpPr>
        <p:spPr>
          <a:xfrm>
            <a:off x="109137" y="1412776"/>
            <a:ext cx="8825659" cy="507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b="1" noProof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Framework </a:t>
            </a:r>
            <a:r>
              <a:rPr lang="fr-FR" b="1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Spark</a:t>
            </a:r>
            <a:r>
              <a:rPr lang="fr-FR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: 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1">
              <a:buClr>
                <a:srgbClr val="B31166"/>
              </a:buClr>
              <a:buFont typeface="Wingdings" panose="05000000000000000000" pitchFamily="2" charset="2"/>
              <a:buChar char="v"/>
              <a:defRPr/>
            </a:pPr>
            <a:r>
              <a:rPr lang="fr-FR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Framework dédié au calcul distribué</a:t>
            </a:r>
          </a:p>
          <a:p>
            <a:pPr lvl="1">
              <a:buClr>
                <a:srgbClr val="B31166"/>
              </a:buClr>
              <a:buFont typeface="Wingdings" panose="05000000000000000000" pitchFamily="2" charset="2"/>
              <a:buChar char="v"/>
              <a:defRPr/>
            </a:pPr>
            <a:r>
              <a:rPr lang="fr-FR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Réalisation de calculs sur des </a:t>
            </a:r>
            <a:r>
              <a:rPr lang="fr-FR" sz="1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RDD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NLTK</a:t>
            </a:r>
            <a:r>
              <a:rPr kumimoji="0" lang="fr-FR" sz="18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Librairie pour manipuler</a:t>
            </a:r>
            <a:r>
              <a:rPr kumimoji="0" lang="fr-FR" sz="16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du texte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lang="fr-FR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u="sng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Objectifs</a:t>
            </a:r>
            <a:r>
              <a:rPr lang="fr-FR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: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+mj-lt"/>
              <a:buAutoNum type="romanLcPeriod"/>
              <a:tabLst/>
              <a:defRPr/>
            </a:pPr>
            <a:r>
              <a:rPr lang="fr-FR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Recherche des termes les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None/>
              <a:tabLst/>
              <a:defRPr/>
            </a:pPr>
            <a:r>
              <a:rPr lang="fr-FR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plus cités : Thématiques/mots clé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+mj-lt"/>
              <a:buAutoNum type="romanLcPeriod"/>
              <a:tabLst/>
              <a:defRPr/>
            </a:pPr>
            <a:r>
              <a:rPr lang="fr-FR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Avoir en résultat en nuage des mots</a:t>
            </a:r>
            <a:endParaRPr lang="fr-FR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+mj-lt"/>
              <a:buAutoNum type="romanLcPeriod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994" y="0"/>
            <a:ext cx="1250412" cy="931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185723"/>
            <a:ext cx="657292" cy="682014"/>
          </a:xfrm>
          <a:prstGeom prst="rect">
            <a:avLst/>
          </a:prstGeom>
        </p:spPr>
      </p:pic>
      <p:pic>
        <p:nvPicPr>
          <p:cNvPr id="9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98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Résultats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415" y="1216394"/>
            <a:ext cx="56666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B31166"/>
              </a:buClr>
              <a:buFont typeface="Wingdings" panose="05000000000000000000" pitchFamily="2" charset="2"/>
              <a:buChar char="Ø"/>
            </a:pPr>
            <a:r>
              <a:rPr lang="fr-FR" kern="800" spc="-40" dirty="0">
                <a:solidFill>
                  <a:srgbClr val="57565A"/>
                </a:solidFill>
              </a:rPr>
              <a:t>Les thèmes les plus cités </a:t>
            </a:r>
            <a:endParaRPr lang="fr-FR" kern="800" spc="-40" dirty="0" smtClean="0">
              <a:solidFill>
                <a:srgbClr val="57565A"/>
              </a:solidFill>
            </a:endParaRPr>
          </a:p>
          <a:p>
            <a:pPr marL="342900" indent="-342900">
              <a:buClr>
                <a:srgbClr val="B31166"/>
              </a:buClr>
            </a:pPr>
            <a:r>
              <a:rPr lang="fr-FR" kern="800" spc="-40" dirty="0" smtClean="0">
                <a:solidFill>
                  <a:srgbClr val="57565A"/>
                </a:solidFill>
              </a:rPr>
              <a:t>(</a:t>
            </a:r>
            <a:r>
              <a:rPr lang="fr-FR" kern="800" spc="-40" dirty="0">
                <a:solidFill>
                  <a:srgbClr val="57565A"/>
                </a:solidFill>
              </a:rPr>
              <a:t>nuage de mots + courbe de </a:t>
            </a:r>
            <a:r>
              <a:rPr lang="fr-FR" kern="800" spc="-40" dirty="0" smtClean="0">
                <a:solidFill>
                  <a:srgbClr val="57565A"/>
                </a:solidFill>
              </a:rPr>
              <a:t>distributions)</a:t>
            </a:r>
            <a:endParaRPr lang="fr-FR" kern="800" spc="-40" dirty="0">
              <a:solidFill>
                <a:srgbClr val="57565A"/>
              </a:solidFill>
            </a:endParaRPr>
          </a:p>
        </p:txBody>
      </p:sp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4"/>
          <a:srcRect t="16067" r="67040" b="43638"/>
          <a:stretch>
            <a:fillRect/>
          </a:stretch>
        </p:blipFill>
        <p:spPr bwMode="auto">
          <a:xfrm>
            <a:off x="1333273" y="2636911"/>
            <a:ext cx="6551095" cy="349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95536" y="6130610"/>
            <a:ext cx="6890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kern="800" spc="-40" dirty="0" smtClean="0">
                <a:solidFill>
                  <a:srgbClr val="57565A"/>
                </a:solidFill>
              </a:rPr>
              <a:t>Nuage de mots pour les commentaires de François Fillon sur </a:t>
            </a:r>
            <a:r>
              <a:rPr lang="fr-FR" sz="1600" kern="800" spc="-40" dirty="0" err="1" smtClean="0">
                <a:solidFill>
                  <a:srgbClr val="57565A"/>
                </a:solidFill>
              </a:rPr>
              <a:t>Facebook</a:t>
            </a:r>
            <a:r>
              <a:rPr lang="fr-FR" sz="1600" kern="800" spc="-40" dirty="0" smtClean="0">
                <a:solidFill>
                  <a:srgbClr val="57565A"/>
                </a:solidFill>
              </a:rPr>
              <a:t> (2016)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335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Analyse des données : Analyse des sentiments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787059"/>
            <a:ext cx="1250412" cy="6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2824" r="743"/>
          <a:stretch/>
        </p:blipFill>
        <p:spPr>
          <a:xfrm>
            <a:off x="1907704" y="1880828"/>
            <a:ext cx="5300493" cy="13128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16" y="3429000"/>
            <a:ext cx="1512168" cy="3096344"/>
          </a:xfrm>
          <a:prstGeom prst="rect">
            <a:avLst/>
          </a:prstGeom>
        </p:spPr>
      </p:pic>
      <p:sp>
        <p:nvSpPr>
          <p:cNvPr id="4" name="Rectangle : coins arrondis 3"/>
          <p:cNvSpPr/>
          <p:nvPr/>
        </p:nvSpPr>
        <p:spPr>
          <a:xfrm>
            <a:off x="138904" y="2042788"/>
            <a:ext cx="169168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Opinions</a:t>
            </a:r>
          </a:p>
          <a:p>
            <a:pPr algn="ctr"/>
            <a:r>
              <a:rPr lang="fr-FR" sz="1400" dirty="0"/>
              <a:t>(Commentaires /statuts) </a:t>
            </a:r>
          </a:p>
        </p:txBody>
      </p:sp>
      <p:sp>
        <p:nvSpPr>
          <p:cNvPr id="33" name="Rectangle : coins arrondis 32"/>
          <p:cNvSpPr/>
          <p:nvPr/>
        </p:nvSpPr>
        <p:spPr>
          <a:xfrm>
            <a:off x="7267147" y="1981159"/>
            <a:ext cx="169168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Polarité</a:t>
            </a:r>
          </a:p>
          <a:p>
            <a:pPr algn="ctr"/>
            <a:r>
              <a:rPr lang="fr-FR" sz="1400" dirty="0"/>
              <a:t>(+,0,-)</a:t>
            </a:r>
          </a:p>
        </p:txBody>
      </p:sp>
      <p:sp>
        <p:nvSpPr>
          <p:cNvPr id="34" name="Nuage 33"/>
          <p:cNvSpPr/>
          <p:nvPr/>
        </p:nvSpPr>
        <p:spPr>
          <a:xfrm>
            <a:off x="1907704" y="5445224"/>
            <a:ext cx="1691680" cy="914400"/>
          </a:xfrm>
          <a:prstGeom prst="cloud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Machine </a:t>
            </a:r>
            <a:r>
              <a:rPr lang="fr-FR" sz="1800" dirty="0" err="1"/>
              <a:t>learning</a:t>
            </a:r>
            <a:endParaRPr lang="fr-FR" sz="1800" dirty="0"/>
          </a:p>
        </p:txBody>
      </p:sp>
      <p:pic>
        <p:nvPicPr>
          <p:cNvPr id="12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14" name="Flèche : pentagone 13"/>
          <p:cNvSpPr/>
          <p:nvPr/>
        </p:nvSpPr>
        <p:spPr>
          <a:xfrm>
            <a:off x="2231740" y="3592452"/>
            <a:ext cx="1871805" cy="66329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 Apprentissage</a:t>
            </a:r>
          </a:p>
        </p:txBody>
      </p:sp>
      <p:sp>
        <p:nvSpPr>
          <p:cNvPr id="15" name="Flèche : pentagone 14"/>
          <p:cNvSpPr/>
          <p:nvPr/>
        </p:nvSpPr>
        <p:spPr>
          <a:xfrm rot="10800000">
            <a:off x="5255218" y="3592452"/>
            <a:ext cx="1871805" cy="66329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520978" y="3731541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lt1"/>
                </a:solidFill>
              </a:rPr>
              <a:t>Classification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957188"/>
            <a:ext cx="457200" cy="4476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344" y="2957188"/>
            <a:ext cx="409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Analyse des données : Analyse des sentiments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787059"/>
            <a:ext cx="1250412" cy="6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14" name="Flèche : pentagone 13"/>
          <p:cNvSpPr/>
          <p:nvPr/>
        </p:nvSpPr>
        <p:spPr>
          <a:xfrm>
            <a:off x="152327" y="1177949"/>
            <a:ext cx="4167645" cy="66329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 </a:t>
            </a:r>
            <a:r>
              <a:rPr lang="fr-FR" sz="1600" dirty="0" smtClean="0"/>
              <a:t>Apprentissage </a:t>
            </a:r>
            <a:endParaRPr lang="fr-FR" sz="1600" dirty="0"/>
          </a:p>
        </p:txBody>
      </p:sp>
      <p:sp>
        <p:nvSpPr>
          <p:cNvPr id="11" name="Organigramme : Disque magnétique 10"/>
          <p:cNvSpPr/>
          <p:nvPr/>
        </p:nvSpPr>
        <p:spPr>
          <a:xfrm>
            <a:off x="189069" y="2314488"/>
            <a:ext cx="2158008" cy="792088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Commentaires</a:t>
            </a:r>
          </a:p>
          <a:p>
            <a:pPr algn="ctr"/>
            <a:r>
              <a:rPr lang="fr-FR" sz="1800" dirty="0"/>
              <a:t>Classe 1</a:t>
            </a:r>
          </a:p>
        </p:txBody>
      </p:sp>
      <p:sp>
        <p:nvSpPr>
          <p:cNvPr id="19" name="Organigramme : Disque magnétique 18"/>
          <p:cNvSpPr/>
          <p:nvPr/>
        </p:nvSpPr>
        <p:spPr>
          <a:xfrm>
            <a:off x="143508" y="3303792"/>
            <a:ext cx="2158008" cy="86409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Commentaires</a:t>
            </a:r>
          </a:p>
          <a:p>
            <a:pPr algn="ctr"/>
            <a:r>
              <a:rPr lang="fr-FR" sz="1800" dirty="0"/>
              <a:t>Classe 2</a:t>
            </a:r>
          </a:p>
        </p:txBody>
      </p:sp>
      <p:sp>
        <p:nvSpPr>
          <p:cNvPr id="20" name="Organigramme : Disque magnétique 19"/>
          <p:cNvSpPr/>
          <p:nvPr/>
        </p:nvSpPr>
        <p:spPr>
          <a:xfrm>
            <a:off x="179512" y="5229200"/>
            <a:ext cx="2158008" cy="90141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/>
              <a:t>. . 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79613" y="4391725"/>
            <a:ext cx="41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.</a:t>
            </a:r>
          </a:p>
          <a:p>
            <a:r>
              <a:rPr lang="fr-FR" sz="1200" b="1" dirty="0"/>
              <a:t>.</a:t>
            </a:r>
          </a:p>
          <a:p>
            <a:r>
              <a:rPr lang="fr-FR" sz="1200" b="1" dirty="0"/>
              <a:t>.</a:t>
            </a:r>
          </a:p>
        </p:txBody>
      </p:sp>
      <p:sp>
        <p:nvSpPr>
          <p:cNvPr id="17" name="Rectangle : coins arrondis 16"/>
          <p:cNvSpPr/>
          <p:nvPr/>
        </p:nvSpPr>
        <p:spPr>
          <a:xfrm>
            <a:off x="3383868" y="2029215"/>
            <a:ext cx="2952328" cy="11349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Traitements linguistiques (analyse </a:t>
            </a:r>
            <a:r>
              <a:rPr lang="fr-FR" sz="2000" dirty="0" err="1"/>
              <a:t>morpho-syntaxique</a:t>
            </a:r>
            <a:r>
              <a:rPr lang="fr-FR" sz="2000" dirty="0"/>
              <a:t>)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/>
          <a:srcRect l="17012" r="19019"/>
          <a:stretch/>
        </p:blipFill>
        <p:spPr bwMode="auto">
          <a:xfrm>
            <a:off x="7585990" y="1555783"/>
            <a:ext cx="842710" cy="86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 : coins arrondis 24"/>
          <p:cNvSpPr/>
          <p:nvPr/>
        </p:nvSpPr>
        <p:spPr>
          <a:xfrm>
            <a:off x="5802640" y="4294102"/>
            <a:ext cx="2626060" cy="4528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matrice </a:t>
            </a:r>
            <a:r>
              <a:rPr lang="fr-FR" sz="2000" dirty="0"/>
              <a:t>de donnée</a:t>
            </a:r>
          </a:p>
        </p:txBody>
      </p:sp>
      <p:sp>
        <p:nvSpPr>
          <p:cNvPr id="27" name="Rectangle : coins arrondis 26"/>
          <p:cNvSpPr/>
          <p:nvPr/>
        </p:nvSpPr>
        <p:spPr>
          <a:xfrm>
            <a:off x="4463988" y="5240762"/>
            <a:ext cx="2952328" cy="11349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Apprentissage des modèles associés à chaque classe</a:t>
            </a:r>
          </a:p>
        </p:txBody>
      </p:sp>
      <p:sp>
        <p:nvSpPr>
          <p:cNvPr id="21" name="Flèche : droite 20"/>
          <p:cNvSpPr/>
          <p:nvPr/>
        </p:nvSpPr>
        <p:spPr>
          <a:xfrm>
            <a:off x="2483768" y="2564904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/>
          <p:cNvSpPr/>
          <p:nvPr/>
        </p:nvSpPr>
        <p:spPr>
          <a:xfrm rot="2527740">
            <a:off x="4768895" y="3541718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/>
          <p:cNvSpPr/>
          <p:nvPr/>
        </p:nvSpPr>
        <p:spPr>
          <a:xfrm rot="7787315">
            <a:off x="4991394" y="4756263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xplosion : 8 points 2"/>
          <p:cNvSpPr/>
          <p:nvPr/>
        </p:nvSpPr>
        <p:spPr>
          <a:xfrm>
            <a:off x="2556062" y="4294102"/>
            <a:ext cx="2231962" cy="1870195"/>
          </a:xfrm>
          <a:prstGeom prst="irregularSeal1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 err="1"/>
              <a:t>Naive</a:t>
            </a:r>
            <a:r>
              <a:rPr lang="fr-FR" sz="1800" dirty="0"/>
              <a:t> Bayes Classifier</a:t>
            </a:r>
          </a:p>
        </p:txBody>
      </p:sp>
      <p:sp>
        <p:nvSpPr>
          <p:cNvPr id="22" name="Rectangle : coins arrondis 24"/>
          <p:cNvSpPr/>
          <p:nvPr/>
        </p:nvSpPr>
        <p:spPr>
          <a:xfrm>
            <a:off x="6103286" y="3303792"/>
            <a:ext cx="2626060" cy="4528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Algorithme polarité</a:t>
            </a:r>
            <a:endParaRPr lang="fr-FR" sz="2000" dirty="0"/>
          </a:p>
        </p:txBody>
      </p:sp>
      <p:sp>
        <p:nvSpPr>
          <p:cNvPr id="24" name="Flèche : droite 27"/>
          <p:cNvSpPr/>
          <p:nvPr/>
        </p:nvSpPr>
        <p:spPr>
          <a:xfrm rot="5694609">
            <a:off x="7517949" y="2772083"/>
            <a:ext cx="760174" cy="305780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7"/>
          <p:cNvSpPr/>
          <p:nvPr/>
        </p:nvSpPr>
        <p:spPr>
          <a:xfrm rot="5794700">
            <a:off x="7164519" y="3867516"/>
            <a:ext cx="501663" cy="34113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6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Analyse des données : Analyse des sentiments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Image 6" descr="fite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787059"/>
            <a:ext cx="1250412" cy="6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15" name="Flèche : pentagone 14"/>
          <p:cNvSpPr/>
          <p:nvPr/>
        </p:nvSpPr>
        <p:spPr>
          <a:xfrm rot="10800000">
            <a:off x="225243" y="1026662"/>
            <a:ext cx="4238745" cy="663295"/>
          </a:xfrm>
          <a:prstGeom prst="homePlat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38117" y="1206340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lt1"/>
                </a:solidFill>
              </a:rPr>
              <a:t>Classification</a:t>
            </a:r>
          </a:p>
          <a:p>
            <a:endParaRPr lang="fr-FR" dirty="0"/>
          </a:p>
        </p:txBody>
      </p:sp>
      <p:sp>
        <p:nvSpPr>
          <p:cNvPr id="18" name="Organigramme : Disque magnétique 17"/>
          <p:cNvSpPr/>
          <p:nvPr/>
        </p:nvSpPr>
        <p:spPr>
          <a:xfrm>
            <a:off x="189069" y="2314488"/>
            <a:ext cx="2158008" cy="79208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Nouveau commentaire</a:t>
            </a:r>
          </a:p>
        </p:txBody>
      </p:sp>
      <p:sp>
        <p:nvSpPr>
          <p:cNvPr id="19" name="Rectangle : coins arrondis 18"/>
          <p:cNvSpPr/>
          <p:nvPr/>
        </p:nvSpPr>
        <p:spPr>
          <a:xfrm>
            <a:off x="3383868" y="2029215"/>
            <a:ext cx="2952328" cy="11349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Traitements linguistiques (analyse </a:t>
            </a:r>
            <a:r>
              <a:rPr lang="fr-FR" sz="2000" dirty="0" err="1"/>
              <a:t>morpho-syntaxique</a:t>
            </a:r>
            <a:r>
              <a:rPr lang="fr-FR" sz="2000" dirty="0"/>
              <a:t>)</a:t>
            </a:r>
          </a:p>
        </p:txBody>
      </p:sp>
      <p:sp>
        <p:nvSpPr>
          <p:cNvPr id="20" name="Rectangle : coins arrondis 19"/>
          <p:cNvSpPr/>
          <p:nvPr/>
        </p:nvSpPr>
        <p:spPr>
          <a:xfrm>
            <a:off x="6145483" y="3344958"/>
            <a:ext cx="2952328" cy="12758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Représentation du document sous forme de vecteurs</a:t>
            </a:r>
          </a:p>
        </p:txBody>
      </p:sp>
      <p:sp>
        <p:nvSpPr>
          <p:cNvPr id="21" name="Rectangle : coins arrondis 20"/>
          <p:cNvSpPr/>
          <p:nvPr/>
        </p:nvSpPr>
        <p:spPr>
          <a:xfrm>
            <a:off x="4617011" y="5290184"/>
            <a:ext cx="2952328" cy="113493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Classe du commentaire</a:t>
            </a:r>
          </a:p>
          <a:p>
            <a:pPr algn="ctr"/>
            <a:r>
              <a:rPr lang="fr-FR" sz="1600" dirty="0"/>
              <a:t>(+,0,-)</a:t>
            </a:r>
          </a:p>
          <a:p>
            <a:pPr algn="ctr"/>
            <a:endParaRPr lang="fr-FR" sz="2000" dirty="0"/>
          </a:p>
        </p:txBody>
      </p:sp>
      <p:sp>
        <p:nvSpPr>
          <p:cNvPr id="22" name="Flèche : droite 21"/>
          <p:cNvSpPr/>
          <p:nvPr/>
        </p:nvSpPr>
        <p:spPr>
          <a:xfrm>
            <a:off x="2483768" y="2564904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/>
          <p:cNvSpPr/>
          <p:nvPr/>
        </p:nvSpPr>
        <p:spPr>
          <a:xfrm rot="2527740">
            <a:off x="5212204" y="3541718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/>
          <p:cNvSpPr/>
          <p:nvPr/>
        </p:nvSpPr>
        <p:spPr>
          <a:xfrm rot="7787315">
            <a:off x="5286343" y="4667363"/>
            <a:ext cx="900100" cy="289644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xplosion : 8 points 26"/>
          <p:cNvSpPr/>
          <p:nvPr/>
        </p:nvSpPr>
        <p:spPr>
          <a:xfrm>
            <a:off x="1276673" y="3375572"/>
            <a:ext cx="3829447" cy="1870195"/>
          </a:xfrm>
          <a:prstGeom prst="irregularSeal1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 smtClean="0"/>
              <a:t>Modèle de classification </a:t>
            </a:r>
            <a:endParaRPr lang="fr-FR" sz="1800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204" y="5942943"/>
            <a:ext cx="457200" cy="44767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529" y="5915193"/>
            <a:ext cx="4095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3558835" y="4370241"/>
            <a:ext cx="1397814" cy="2755863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 Conclusion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 err="1">
                <a:solidFill>
                  <a:srgbClr val="FFFFFF"/>
                </a:solidFill>
              </a:rPr>
              <a:t>Synthèse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Perspectives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Chevron 20"/>
          <p:cNvSpPr/>
          <p:nvPr/>
        </p:nvSpPr>
        <p:spPr>
          <a:xfrm rot="5400000">
            <a:off x="3357021" y="3167815"/>
            <a:ext cx="1801444" cy="2755861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3 Résultats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ANALYSES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22" name="Chevron 21"/>
          <p:cNvSpPr/>
          <p:nvPr/>
        </p:nvSpPr>
        <p:spPr>
          <a:xfrm rot="5400000">
            <a:off x="3435886" y="1926579"/>
            <a:ext cx="1643711" cy="2755862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fr-FR" dirty="0">
                <a:solidFill>
                  <a:srgbClr val="FFFFFF"/>
                </a:solidFill>
              </a:rPr>
              <a:t>Architecture </a:t>
            </a:r>
          </a:p>
          <a:p>
            <a:pPr algn="ctr"/>
            <a:r>
              <a:rPr lang="fr-FR" sz="1000" dirty="0" smtClean="0">
                <a:solidFill>
                  <a:srgbClr val="FFFFFF"/>
                </a:solidFill>
              </a:rPr>
              <a:t>Application Web </a:t>
            </a:r>
            <a:endParaRPr lang="fr-FR" sz="1000" dirty="0">
              <a:solidFill>
                <a:srgbClr val="FFFFFF"/>
              </a:solidFill>
            </a:endParaRP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ARCHITECTURE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USAGE TECHNOLOGIES</a:t>
            </a:r>
          </a:p>
        </p:txBody>
      </p:sp>
      <p:sp>
        <p:nvSpPr>
          <p:cNvPr id="4" name="Pentagon 3"/>
          <p:cNvSpPr/>
          <p:nvPr/>
        </p:nvSpPr>
        <p:spPr>
          <a:xfrm rot="5400000">
            <a:off x="3380811" y="674930"/>
            <a:ext cx="1753864" cy="2755862"/>
          </a:xfrm>
          <a:prstGeom prst="homePlate">
            <a:avLst>
              <a:gd name="adj" fmla="val 22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37160" rtlCol="0" anchor="ctr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1 Cadre du Projet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Organisation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Contexte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Problématiques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Objectifs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Plan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43708" y="1961679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2285" y="4126531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76156" y="292845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81822" y="525091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652120" y="3174132"/>
            <a:ext cx="329703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52120" y="5538859"/>
            <a:ext cx="329703" cy="1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517796" y="2249627"/>
            <a:ext cx="329703" cy="1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0109" y="4399154"/>
            <a:ext cx="329703" cy="16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8" y="3050303"/>
            <a:ext cx="332360" cy="332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3" y="2137104"/>
            <a:ext cx="352214" cy="225214"/>
          </a:xfrm>
          <a:prstGeom prst="rect">
            <a:avLst/>
          </a:prstGeom>
        </p:spPr>
      </p:pic>
      <p:sp>
        <p:nvSpPr>
          <p:cNvPr id="36" name="Freeform 121"/>
          <p:cNvSpPr>
            <a:spLocks noEditPoints="1"/>
          </p:cNvSpPr>
          <p:nvPr/>
        </p:nvSpPr>
        <p:spPr bwMode="auto">
          <a:xfrm>
            <a:off x="2087946" y="4202388"/>
            <a:ext cx="372983" cy="406030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7" name="Freeform 126"/>
          <p:cNvSpPr>
            <a:spLocks noEditPoints="1"/>
          </p:cNvSpPr>
          <p:nvPr/>
        </p:nvSpPr>
        <p:spPr bwMode="auto">
          <a:xfrm>
            <a:off x="6103674" y="5342093"/>
            <a:ext cx="332360" cy="39858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8" name="Image 37" descr="fitec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3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0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RESULTATS</a:t>
            </a:r>
            <a:endParaRPr lang="en-US" b="1" dirty="0"/>
          </a:p>
        </p:txBody>
      </p:sp>
      <p:grpSp>
        <p:nvGrpSpPr>
          <p:cNvPr id="3" name="Group 156"/>
          <p:cNvGrpSpPr/>
          <p:nvPr/>
        </p:nvGrpSpPr>
        <p:grpSpPr>
          <a:xfrm>
            <a:off x="640450" y="1170511"/>
            <a:ext cx="2560869" cy="1511345"/>
            <a:chOff x="640449" y="313260"/>
            <a:chExt cx="2560869" cy="1511345"/>
          </a:xfrm>
        </p:grpSpPr>
        <p:sp>
          <p:nvSpPr>
            <p:cNvPr id="6" name="Rounded Rectangle 5"/>
            <p:cNvSpPr/>
            <p:nvPr/>
          </p:nvSpPr>
          <p:spPr>
            <a:xfrm rot="2700000">
              <a:off x="1874844" y="77046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ounded Rectangle 6"/>
            <p:cNvSpPr/>
            <p:nvPr/>
          </p:nvSpPr>
          <p:spPr>
            <a:xfrm rot="8100000">
              <a:off x="1879512" y="141312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0449" y="1091722"/>
              <a:ext cx="2426902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DATA COLLECTION</a:t>
              </a:r>
              <a:endParaRPr lang="en-US" sz="14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670368" y="1108698"/>
              <a:ext cx="37453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873443" y="3387353"/>
            <a:ext cx="1074051" cy="150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smtClean="0"/>
              <a:t>X</a:t>
            </a:r>
            <a:endParaRPr lang="en-US" sz="1100" dirty="0" smtClean="0"/>
          </a:p>
        </p:txBody>
      </p:sp>
      <p:grpSp>
        <p:nvGrpSpPr>
          <p:cNvPr id="4" name="Group 157"/>
          <p:cNvGrpSpPr/>
          <p:nvPr/>
        </p:nvGrpSpPr>
        <p:grpSpPr>
          <a:xfrm>
            <a:off x="2020559" y="1811377"/>
            <a:ext cx="2560869" cy="1511345"/>
            <a:chOff x="2020559" y="954126"/>
            <a:chExt cx="2560869" cy="1511345"/>
          </a:xfrm>
        </p:grpSpPr>
        <p:sp>
          <p:nvSpPr>
            <p:cNvPr id="69" name="Rounded Rectangle 68"/>
            <p:cNvSpPr/>
            <p:nvPr/>
          </p:nvSpPr>
          <p:spPr>
            <a:xfrm rot="2700000">
              <a:off x="3254954" y="141132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0" name="Rounded Rectangle 69"/>
            <p:cNvSpPr/>
            <p:nvPr/>
          </p:nvSpPr>
          <p:spPr>
            <a:xfrm rot="8100000">
              <a:off x="3259622" y="2053991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020559" y="1732588"/>
              <a:ext cx="2426902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ANALYSE</a:t>
              </a:r>
              <a:endParaRPr lang="en-US" sz="1400" dirty="0"/>
            </a:p>
          </p:txBody>
        </p:sp>
        <p:sp useBgFill="1">
          <p:nvSpPr>
            <p:cNvPr id="72" name="Oval 71"/>
            <p:cNvSpPr/>
            <p:nvPr/>
          </p:nvSpPr>
          <p:spPr>
            <a:xfrm>
              <a:off x="4050478" y="1749564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3397251" y="2459561"/>
            <a:ext cx="3672284" cy="1511345"/>
            <a:chOff x="3397250" y="1602310"/>
            <a:chExt cx="3672284" cy="1511345"/>
          </a:xfrm>
        </p:grpSpPr>
        <p:sp>
          <p:nvSpPr>
            <p:cNvPr id="73" name="Rounded Rectangle 72"/>
            <p:cNvSpPr/>
            <p:nvPr/>
          </p:nvSpPr>
          <p:spPr>
            <a:xfrm rot="2700000">
              <a:off x="5743060" y="205951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4" name="Rounded Rectangle 73"/>
            <p:cNvSpPr/>
            <p:nvPr/>
          </p:nvSpPr>
          <p:spPr>
            <a:xfrm rot="8100000">
              <a:off x="5747728" y="270217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397250" y="2380772"/>
              <a:ext cx="3538317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VISUALISATION</a:t>
              </a:r>
              <a:endParaRPr lang="en-US" sz="1400" dirty="0"/>
            </a:p>
          </p:txBody>
        </p:sp>
        <p:sp useBgFill="1">
          <p:nvSpPr>
            <p:cNvPr id="76" name="Oval 75"/>
            <p:cNvSpPr/>
            <p:nvPr/>
          </p:nvSpPr>
          <p:spPr>
            <a:xfrm>
              <a:off x="6538584" y="239774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03</a:t>
              </a:r>
            </a:p>
          </p:txBody>
        </p:sp>
      </p:grpSp>
      <p:grpSp>
        <p:nvGrpSpPr>
          <p:cNvPr id="9" name="Group 159"/>
          <p:cNvGrpSpPr/>
          <p:nvPr/>
        </p:nvGrpSpPr>
        <p:grpSpPr>
          <a:xfrm>
            <a:off x="5888776" y="3125345"/>
            <a:ext cx="2905537" cy="1511345"/>
            <a:chOff x="5544107" y="2243176"/>
            <a:chExt cx="2905537" cy="1511345"/>
          </a:xfrm>
        </p:grpSpPr>
        <p:sp>
          <p:nvSpPr>
            <p:cNvPr id="77" name="Rounded Rectangle 76"/>
            <p:cNvSpPr/>
            <p:nvPr/>
          </p:nvSpPr>
          <p:spPr>
            <a:xfrm rot="2700000">
              <a:off x="7123170" y="270037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8" name="Rounded Rectangle 77"/>
            <p:cNvSpPr/>
            <p:nvPr/>
          </p:nvSpPr>
          <p:spPr>
            <a:xfrm rot="8100000">
              <a:off x="7127838" y="3343041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5544107" y="3021638"/>
              <a:ext cx="2771570" cy="4114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SITE WEB</a:t>
              </a:r>
              <a:endParaRPr lang="en-US" sz="1400" dirty="0"/>
            </a:p>
          </p:txBody>
        </p:sp>
        <p:sp useBgFill="1">
          <p:nvSpPr>
            <p:cNvPr id="80" name="Oval 79"/>
            <p:cNvSpPr/>
            <p:nvPr/>
          </p:nvSpPr>
          <p:spPr>
            <a:xfrm>
              <a:off x="7918694" y="3038614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04</a:t>
              </a:r>
            </a:p>
          </p:txBody>
        </p:sp>
      </p:grpSp>
      <p:grpSp>
        <p:nvGrpSpPr>
          <p:cNvPr id="10" name="Group 149"/>
          <p:cNvGrpSpPr/>
          <p:nvPr/>
        </p:nvGrpSpPr>
        <p:grpSpPr>
          <a:xfrm>
            <a:off x="6638041" y="4462030"/>
            <a:ext cx="726878" cy="726282"/>
            <a:chOff x="0" y="-1971675"/>
            <a:chExt cx="1939925" cy="1938338"/>
          </a:xfrm>
        </p:grpSpPr>
        <p:sp>
          <p:nvSpPr>
            <p:cNvPr id="125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46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127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" name="Group 152"/>
          <p:cNvGrpSpPr/>
          <p:nvPr/>
        </p:nvGrpSpPr>
        <p:grpSpPr>
          <a:xfrm>
            <a:off x="2537785" y="3143457"/>
            <a:ext cx="726878" cy="728662"/>
            <a:chOff x="7204075" y="-1846263"/>
            <a:chExt cx="1939925" cy="1944688"/>
          </a:xfrm>
        </p:grpSpPr>
        <p:sp>
          <p:nvSpPr>
            <p:cNvPr id="123" name="Oval 59"/>
            <p:cNvSpPr>
              <a:spLocks noChangeArrowheads="1"/>
            </p:cNvSpPr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148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131" name="Freeform 67"/>
              <p:cNvSpPr>
                <a:spLocks/>
              </p:cNvSpPr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8"/>
              <p:cNvSpPr>
                <a:spLocks noEditPoints="1"/>
              </p:cNvSpPr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9"/>
              <p:cNvSpPr>
                <a:spLocks noEditPoints="1"/>
              </p:cNvSpPr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70"/>
              <p:cNvSpPr>
                <a:spLocks/>
              </p:cNvSpPr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71"/>
              <p:cNvSpPr>
                <a:spLocks/>
              </p:cNvSpPr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" name="Group 151"/>
          <p:cNvGrpSpPr/>
          <p:nvPr/>
        </p:nvGrpSpPr>
        <p:grpSpPr>
          <a:xfrm>
            <a:off x="1047922" y="2490805"/>
            <a:ext cx="725094" cy="728662"/>
            <a:chOff x="5137150" y="-1846263"/>
            <a:chExt cx="1935163" cy="1944688"/>
          </a:xfrm>
        </p:grpSpPr>
        <p:sp>
          <p:nvSpPr>
            <p:cNvPr id="124" name="Oval 60"/>
            <p:cNvSpPr>
              <a:spLocks noChangeArrowheads="1"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47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136" name="Freeform 72"/>
              <p:cNvSpPr>
                <a:spLocks noEditPoints="1"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3"/>
              <p:cNvSpPr>
                <a:spLocks noEditPoints="1"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4"/>
              <p:cNvSpPr>
                <a:spLocks noEditPoints="1"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5"/>
              <p:cNvSpPr>
                <a:spLocks noEditPoints="1"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76"/>
              <p:cNvSpPr>
                <a:spLocks noEditPoints="1"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77"/>
              <p:cNvSpPr>
                <a:spLocks noEditPoints="1"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78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Group 150"/>
          <p:cNvGrpSpPr/>
          <p:nvPr/>
        </p:nvGrpSpPr>
        <p:grpSpPr>
          <a:xfrm>
            <a:off x="4475060" y="3796051"/>
            <a:ext cx="725092" cy="726282"/>
            <a:chOff x="2552700" y="-1971675"/>
            <a:chExt cx="1935163" cy="1938338"/>
          </a:xfrm>
        </p:grpSpPr>
        <p:sp>
          <p:nvSpPr>
            <p:cNvPr id="126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45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143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4" name="Rectangle 153"/>
          <p:cNvSpPr/>
          <p:nvPr/>
        </p:nvSpPr>
        <p:spPr>
          <a:xfrm>
            <a:off x="2310801" y="4025260"/>
            <a:ext cx="1131475" cy="150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155" name="Rectangle 154"/>
          <p:cNvSpPr/>
          <p:nvPr/>
        </p:nvSpPr>
        <p:spPr>
          <a:xfrm>
            <a:off x="3800181" y="4657335"/>
            <a:ext cx="2074850" cy="150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 smtClean="0"/>
              <a:t>X</a:t>
            </a:r>
            <a:endParaRPr lang="en-US" sz="1100" dirty="0"/>
          </a:p>
        </p:txBody>
      </p:sp>
      <p:sp>
        <p:nvSpPr>
          <p:cNvPr id="156" name="Rectangle 155"/>
          <p:cNvSpPr/>
          <p:nvPr/>
        </p:nvSpPr>
        <p:spPr>
          <a:xfrm>
            <a:off x="5986520" y="5284085"/>
            <a:ext cx="2029919" cy="150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 smtClean="0"/>
              <a:t>X</a:t>
            </a:r>
            <a:endParaRPr lang="en-US" sz="1100" dirty="0"/>
          </a:p>
        </p:txBody>
      </p:sp>
      <p:pic>
        <p:nvPicPr>
          <p:cNvPr id="59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5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25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25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8181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54" grpId="0"/>
      <p:bldP spid="155" grpId="0"/>
      <p:bldP spid="1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532" y="1088739"/>
            <a:ext cx="8143164" cy="460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1409" y="4509120"/>
            <a:ext cx="3168216" cy="94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39752" y="288230"/>
            <a:ext cx="4903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</a:t>
            </a:r>
            <a:r>
              <a:rPr lang="fr-FR" b="1" dirty="0" err="1" smtClean="0">
                <a:solidFill>
                  <a:srgbClr val="002060"/>
                </a:solidFill>
              </a:rPr>
              <a:t>Nbre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like</a:t>
            </a:r>
            <a:r>
              <a:rPr lang="fr-FR" b="1" dirty="0" smtClean="0">
                <a:solidFill>
                  <a:srgbClr val="002060"/>
                </a:solidFill>
              </a:rPr>
              <a:t> &amp; émotions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1592796"/>
            <a:ext cx="8696426" cy="496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5449844"/>
            <a:ext cx="3168216" cy="94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195736" y="288230"/>
            <a:ext cx="4987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</a:t>
            </a:r>
            <a:r>
              <a:rPr lang="fr-FR" b="1" dirty="0" err="1" smtClean="0">
                <a:solidFill>
                  <a:srgbClr val="002060"/>
                </a:solidFill>
              </a:rPr>
              <a:t>nbre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like</a:t>
            </a:r>
            <a:r>
              <a:rPr lang="fr-FR" b="1" dirty="0" smtClean="0">
                <a:solidFill>
                  <a:srgbClr val="002060"/>
                </a:solidFill>
              </a:rPr>
              <a:t> &amp; Emotions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3558835" y="4370241"/>
            <a:ext cx="1397814" cy="2755863"/>
          </a:xfrm>
          <a:prstGeom prst="chevron">
            <a:avLst>
              <a:gd name="adj" fmla="val 20758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 Conclusion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 err="1">
                <a:solidFill>
                  <a:srgbClr val="FFFFFF"/>
                </a:solidFill>
              </a:rPr>
              <a:t>Synthèse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Perspectives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Chevron 20"/>
          <p:cNvSpPr/>
          <p:nvPr/>
        </p:nvSpPr>
        <p:spPr>
          <a:xfrm rot="5400000">
            <a:off x="3357021" y="3167815"/>
            <a:ext cx="1801444" cy="2755861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3 Résultats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ANALYSES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22" name="Chevron 21"/>
          <p:cNvSpPr/>
          <p:nvPr/>
        </p:nvSpPr>
        <p:spPr>
          <a:xfrm rot="5400000">
            <a:off x="3435886" y="1926579"/>
            <a:ext cx="1643711" cy="2755862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fr-FR" dirty="0">
                <a:solidFill>
                  <a:srgbClr val="FFFFFF"/>
                </a:solidFill>
              </a:rPr>
              <a:t>Architecture 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 </a:t>
            </a:r>
            <a:r>
              <a:rPr lang="fr-FR" sz="1000" dirty="0" smtClean="0">
                <a:solidFill>
                  <a:srgbClr val="FFFFFF"/>
                </a:solidFill>
              </a:rPr>
              <a:t>Application Web</a:t>
            </a:r>
            <a:endParaRPr lang="fr-FR" sz="1000" dirty="0">
              <a:solidFill>
                <a:srgbClr val="FFFFFF"/>
              </a:solidFill>
            </a:endParaRP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ARCHITECTURE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USAGE TECHNOLOGIES</a:t>
            </a:r>
          </a:p>
        </p:txBody>
      </p:sp>
      <p:sp>
        <p:nvSpPr>
          <p:cNvPr id="4" name="Pentagon 3"/>
          <p:cNvSpPr/>
          <p:nvPr/>
        </p:nvSpPr>
        <p:spPr>
          <a:xfrm rot="5400000">
            <a:off x="3380811" y="674930"/>
            <a:ext cx="1753864" cy="2755862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37160" rtlCol="0" anchor="ctr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1 Cadre du Projet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Organisation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Contexte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Problématiques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Objectifs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Plan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43708" y="196167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2285" y="4126531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76156" y="2928451"/>
            <a:ext cx="576064" cy="5760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81822" y="5250911"/>
            <a:ext cx="576064" cy="576064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652120" y="3174132"/>
            <a:ext cx="329703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52120" y="5538859"/>
            <a:ext cx="329703" cy="1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517796" y="2249627"/>
            <a:ext cx="329703" cy="1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0109" y="4399154"/>
            <a:ext cx="329703" cy="16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8" y="3050303"/>
            <a:ext cx="332360" cy="332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3" y="2137104"/>
            <a:ext cx="352214" cy="225214"/>
          </a:xfrm>
          <a:prstGeom prst="rect">
            <a:avLst/>
          </a:prstGeom>
        </p:spPr>
      </p:pic>
      <p:sp>
        <p:nvSpPr>
          <p:cNvPr id="36" name="Freeform 121"/>
          <p:cNvSpPr>
            <a:spLocks noEditPoints="1"/>
          </p:cNvSpPr>
          <p:nvPr/>
        </p:nvSpPr>
        <p:spPr bwMode="auto">
          <a:xfrm>
            <a:off x="2087946" y="4202388"/>
            <a:ext cx="372983" cy="406030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7" name="Freeform 126"/>
          <p:cNvSpPr>
            <a:spLocks noEditPoints="1"/>
          </p:cNvSpPr>
          <p:nvPr/>
        </p:nvSpPr>
        <p:spPr bwMode="auto">
          <a:xfrm>
            <a:off x="6103674" y="5342093"/>
            <a:ext cx="332360" cy="39858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8" name="Image 37" descr="fitec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" y="1086350"/>
            <a:ext cx="85915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43708" y="288230"/>
            <a:ext cx="7159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Réaction en émotions sur </a:t>
            </a:r>
            <a:r>
              <a:rPr lang="fr-FR" b="1" dirty="0" err="1" smtClean="0">
                <a:solidFill>
                  <a:srgbClr val="002060"/>
                </a:solidFill>
              </a:rPr>
              <a:t>facebook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5928" y="347055"/>
            <a:ext cx="7206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Réaction en émotions sur </a:t>
            </a:r>
            <a:r>
              <a:rPr lang="fr-FR" b="1" dirty="0" err="1" smtClean="0">
                <a:solidFill>
                  <a:srgbClr val="002060"/>
                </a:solidFill>
              </a:rPr>
              <a:t>facebook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1426560"/>
            <a:ext cx="8661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1497439"/>
            <a:ext cx="86614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43708" y="288230"/>
            <a:ext cx="623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Nombre de </a:t>
            </a:r>
            <a:r>
              <a:rPr lang="fr-FR" b="1" dirty="0" err="1" smtClean="0">
                <a:solidFill>
                  <a:srgbClr val="002060"/>
                </a:solidFill>
              </a:rPr>
              <a:t>Like</a:t>
            </a:r>
            <a:r>
              <a:rPr lang="fr-FR" b="1" dirty="0" smtClean="0">
                <a:solidFill>
                  <a:srgbClr val="002060"/>
                </a:solidFill>
              </a:rPr>
              <a:t> sur </a:t>
            </a:r>
            <a:r>
              <a:rPr lang="fr-FR" b="1" dirty="0" err="1" smtClean="0">
                <a:solidFill>
                  <a:srgbClr val="002060"/>
                </a:solidFill>
              </a:rPr>
              <a:t>Facebook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3273" y="288230"/>
            <a:ext cx="6255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</a:t>
            </a:r>
            <a:r>
              <a:rPr lang="fr-FR" sz="1800" b="1" dirty="0" smtClean="0">
                <a:solidFill>
                  <a:srgbClr val="002060"/>
                </a:solidFill>
              </a:rPr>
              <a:t>Nombre de partage &amp; </a:t>
            </a:r>
            <a:r>
              <a:rPr lang="fr-FR" sz="1800" b="1" dirty="0" err="1" smtClean="0">
                <a:solidFill>
                  <a:srgbClr val="002060"/>
                </a:solidFill>
              </a:rPr>
              <a:t>like</a:t>
            </a:r>
            <a:r>
              <a:rPr lang="fr-FR" sz="1800" b="1" dirty="0" smtClean="0">
                <a:solidFill>
                  <a:srgbClr val="002060"/>
                </a:solidFill>
              </a:rPr>
              <a:t> sur </a:t>
            </a:r>
            <a:r>
              <a:rPr lang="fr-FR" sz="1800" b="1" dirty="0" err="1" smtClean="0">
                <a:solidFill>
                  <a:srgbClr val="002060"/>
                </a:solidFill>
              </a:rPr>
              <a:t>Facebook</a:t>
            </a:r>
            <a:r>
              <a:rPr lang="fr-FR" sz="1800" b="1" dirty="0" smtClean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075" y="1003300"/>
            <a:ext cx="845185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684" y="2240869"/>
            <a:ext cx="5760640" cy="367240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18873" y="2492896"/>
            <a:ext cx="914400" cy="309634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NEGATIF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668344" y="2492896"/>
            <a:ext cx="914400" cy="3096344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dirty="0" smtClean="0"/>
              <a:t>POSITIF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671900" y="1520788"/>
            <a:ext cx="1692188" cy="5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NEUTRE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083715" y="5646990"/>
            <a:ext cx="3145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Mesure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l’e-réputation</a:t>
            </a:r>
            <a:endParaRPr lang="fr-FR" sz="2000" dirty="0"/>
          </a:p>
        </p:txBody>
      </p:sp>
      <p:pic>
        <p:nvPicPr>
          <p:cNvPr id="11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0298" y="6144259"/>
            <a:ext cx="1063336" cy="70889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943708" y="519063"/>
            <a:ext cx="6748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Mesure de E-réputation (polarité)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1448780"/>
            <a:ext cx="8305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43708" y="288230"/>
            <a:ext cx="6696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Qualification d’un commentaire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628800"/>
            <a:ext cx="85725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655676" y="347055"/>
            <a:ext cx="7003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E-réputation pour Hamon par mois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7665-kibana-dashboard-5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728700"/>
            <a:ext cx="7272808" cy="522311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564" y="116632"/>
            <a:ext cx="7772400" cy="817561"/>
          </a:xfrm>
        </p:spPr>
        <p:txBody>
          <a:bodyPr/>
          <a:lstStyle/>
          <a:p>
            <a:r>
              <a:rPr lang="fr-FR" b="1" dirty="0" smtClean="0"/>
              <a:t>VISUALISATION DASHBOARD KIBANA</a:t>
            </a:r>
            <a:endParaRPr lang="fr-FR" b="1" dirty="0"/>
          </a:p>
        </p:txBody>
      </p:sp>
      <p:pic>
        <p:nvPicPr>
          <p:cNvPr id="5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40490"/>
            <a:ext cx="1063336" cy="70889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47564" y="6140490"/>
            <a:ext cx="5976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Données sur 23 % de personnes qui partagent leurs localisation sur tweeter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39752" y="288230"/>
            <a:ext cx="5293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Résultats : Publication sur le WEB </a:t>
            </a:r>
            <a:endParaRPr lang="fr-FR" dirty="0"/>
          </a:p>
        </p:txBody>
      </p:sp>
      <p:pic>
        <p:nvPicPr>
          <p:cNvPr id="5122" name="Picture 2" descr="C:\Users\Fitec\Desktop\projet\STATISTIQUE-600x3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548" y="1659194"/>
            <a:ext cx="4964162" cy="2482081"/>
          </a:xfrm>
          <a:prstGeom prst="rect">
            <a:avLst/>
          </a:prstGeom>
          <a:noFill/>
        </p:spPr>
      </p:pic>
      <p:pic>
        <p:nvPicPr>
          <p:cNvPr id="5124" name="Picture 4" descr="C:\Users\Fitec\Desktop\projet\clik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11660" y="5121188"/>
            <a:ext cx="638119" cy="902776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2699020" y="4806215"/>
            <a:ext cx="2173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 smtClean="0">
                <a:solidFill>
                  <a:srgbClr val="002060"/>
                </a:solidFill>
                <a:hlinkClick r:id="rId5"/>
              </a:rPr>
              <a:t>Statistiques</a:t>
            </a:r>
            <a:endParaRPr lang="fr-FR" dirty="0"/>
          </a:p>
        </p:txBody>
      </p:sp>
      <p:sp>
        <p:nvSpPr>
          <p:cNvPr id="14" name="Rectangle 13">
            <a:hlinkClick r:id="rId7"/>
          </p:cNvPr>
          <p:cNvSpPr/>
          <p:nvPr/>
        </p:nvSpPr>
        <p:spPr>
          <a:xfrm>
            <a:off x="2699020" y="5438113"/>
            <a:ext cx="3746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 smtClean="0">
                <a:solidFill>
                  <a:srgbClr val="002060"/>
                </a:solidFill>
                <a:hlinkClick r:id="rId7"/>
              </a:rPr>
              <a:t>Résultats e-réputation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74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2495"/>
            <a:ext cx="4514850" cy="50768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76" y="4035219"/>
            <a:ext cx="4237323" cy="15859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349" y="1204435"/>
            <a:ext cx="4172147" cy="24029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871700" y="97977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kern="800" spc="-4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Gestion des abonnés / Site WEB</a:t>
            </a:r>
          </a:p>
          <a:p>
            <a:endParaRPr lang="fr-FR" dirty="0"/>
          </a:p>
        </p:txBody>
      </p:sp>
      <p:pic>
        <p:nvPicPr>
          <p:cNvPr id="8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5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3558835" y="4370241"/>
            <a:ext cx="1397814" cy="2755863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 Conclusion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 err="1">
                <a:solidFill>
                  <a:srgbClr val="FFFFFF"/>
                </a:solidFill>
              </a:rPr>
              <a:t>Synthèse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Perspectives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Chevron 20"/>
          <p:cNvSpPr/>
          <p:nvPr/>
        </p:nvSpPr>
        <p:spPr>
          <a:xfrm rot="5400000">
            <a:off x="3357021" y="3167815"/>
            <a:ext cx="1801444" cy="2755861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3 Résultats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ANALYSES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22" name="Chevron 21"/>
          <p:cNvSpPr/>
          <p:nvPr/>
        </p:nvSpPr>
        <p:spPr>
          <a:xfrm rot="5400000">
            <a:off x="3435886" y="1926579"/>
            <a:ext cx="1643711" cy="2755862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fr-FR" dirty="0">
                <a:solidFill>
                  <a:srgbClr val="FFFFFF"/>
                </a:solidFill>
              </a:rPr>
              <a:t>Architecture </a:t>
            </a:r>
          </a:p>
          <a:p>
            <a:pPr algn="ctr"/>
            <a:r>
              <a:rPr lang="fr-FR" sz="1000" dirty="0" smtClean="0">
                <a:solidFill>
                  <a:srgbClr val="FFFFFF"/>
                </a:solidFill>
              </a:rPr>
              <a:t>Application Web</a:t>
            </a:r>
            <a:endParaRPr lang="fr-FR" sz="1000" dirty="0">
              <a:solidFill>
                <a:srgbClr val="FFFFFF"/>
              </a:solidFill>
            </a:endParaRP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ARCHITECTURE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USAGE TECHNOLOGIES</a:t>
            </a:r>
          </a:p>
        </p:txBody>
      </p:sp>
      <p:sp>
        <p:nvSpPr>
          <p:cNvPr id="4" name="Pentagon 3"/>
          <p:cNvSpPr/>
          <p:nvPr/>
        </p:nvSpPr>
        <p:spPr>
          <a:xfrm rot="5400000">
            <a:off x="3380811" y="674930"/>
            <a:ext cx="1753864" cy="2755862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37160" rtlCol="0" anchor="ctr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1 Cadre du Projet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Organisation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Contexte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Problématiques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Objectifs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Plan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43708" y="196167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2285" y="412653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76156" y="292845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81822" y="525091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652120" y="3174132"/>
            <a:ext cx="329703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52120" y="5538859"/>
            <a:ext cx="329703" cy="1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517796" y="2249627"/>
            <a:ext cx="329703" cy="1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0109" y="4399154"/>
            <a:ext cx="329703" cy="16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8" y="3050303"/>
            <a:ext cx="332360" cy="332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3" y="2137104"/>
            <a:ext cx="352214" cy="225214"/>
          </a:xfrm>
          <a:prstGeom prst="rect">
            <a:avLst/>
          </a:prstGeom>
        </p:spPr>
      </p:pic>
      <p:sp>
        <p:nvSpPr>
          <p:cNvPr id="36" name="Freeform 121"/>
          <p:cNvSpPr>
            <a:spLocks noEditPoints="1"/>
          </p:cNvSpPr>
          <p:nvPr/>
        </p:nvSpPr>
        <p:spPr bwMode="auto">
          <a:xfrm>
            <a:off x="2087946" y="4202388"/>
            <a:ext cx="372983" cy="406030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7" name="Freeform 126"/>
          <p:cNvSpPr>
            <a:spLocks noEditPoints="1"/>
          </p:cNvSpPr>
          <p:nvPr/>
        </p:nvSpPr>
        <p:spPr bwMode="auto">
          <a:xfrm>
            <a:off x="6103674" y="5342093"/>
            <a:ext cx="332360" cy="39858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8" name="Image 37" descr="fitec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2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955117" y="332656"/>
            <a:ext cx="6087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kern="800" spc="-4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Statut de l’analyse de </a:t>
            </a:r>
            <a:r>
              <a:rPr lang="fr-FR" b="1" kern="800" spc="-4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e-réputation / USER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20521" y="3805641"/>
            <a:ext cx="2526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En Attente de Validation</a:t>
            </a:r>
            <a:endParaRPr lang="fr-FR" sz="1600" b="1" dirty="0"/>
          </a:p>
        </p:txBody>
      </p:sp>
      <p:sp>
        <p:nvSpPr>
          <p:cNvPr id="6" name="Flèche droite 5"/>
          <p:cNvSpPr/>
          <p:nvPr/>
        </p:nvSpPr>
        <p:spPr>
          <a:xfrm>
            <a:off x="3736160" y="3232123"/>
            <a:ext cx="1591924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</a:schemeClr>
                </a:solidFill>
              </a:rPr>
              <a:t>Validé</a:t>
            </a:r>
            <a:endParaRPr lang="fr-FR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772816"/>
            <a:ext cx="2031746" cy="203174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435236" y="3813534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En cours  d’analyse </a:t>
            </a:r>
            <a:endParaRPr lang="fr-FR" sz="16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151" y="3796016"/>
            <a:ext cx="1704933" cy="1873603"/>
          </a:xfrm>
          <a:prstGeom prst="rect">
            <a:avLst/>
          </a:prstGeom>
        </p:spPr>
      </p:pic>
      <p:pic>
        <p:nvPicPr>
          <p:cNvPr id="11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sp>
        <p:nvSpPr>
          <p:cNvPr id="15" name="Ellipse 14"/>
          <p:cNvSpPr/>
          <p:nvPr/>
        </p:nvSpPr>
        <p:spPr>
          <a:xfrm>
            <a:off x="2205713" y="5669619"/>
            <a:ext cx="4414357" cy="1104582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31931" y="5770818"/>
            <a:ext cx="1027475" cy="87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61651" y="5944068"/>
            <a:ext cx="983058" cy="86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4008" y="5895943"/>
            <a:ext cx="945803" cy="92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avis-express.com/wp-content/uploads/2015/11/icontexto-message-types-wait-gree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0" y="1772816"/>
            <a:ext cx="1948704" cy="19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175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7510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17510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87724" y="386662"/>
            <a:ext cx="46723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kern="800" spc="-4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Tableau de bord e-réputation / USER</a:t>
            </a:r>
          </a:p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04764"/>
            <a:ext cx="7560840" cy="21492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3537571"/>
            <a:ext cx="8208912" cy="3061770"/>
          </a:xfrm>
          <a:prstGeom prst="rect">
            <a:avLst/>
          </a:prstGeom>
        </p:spPr>
      </p:pic>
      <p:pic>
        <p:nvPicPr>
          <p:cNvPr id="6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9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3558835" y="4370241"/>
            <a:ext cx="1397814" cy="2755863"/>
          </a:xfrm>
          <a:prstGeom prst="chevron">
            <a:avLst>
              <a:gd name="adj" fmla="val 20758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 Conclusion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 err="1">
                <a:solidFill>
                  <a:srgbClr val="FFFFFF"/>
                </a:solidFill>
              </a:rPr>
              <a:t>Synthèse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Perspectives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" name="Chevron 20"/>
          <p:cNvSpPr/>
          <p:nvPr/>
        </p:nvSpPr>
        <p:spPr>
          <a:xfrm rot="5400000">
            <a:off x="3357021" y="3167815"/>
            <a:ext cx="1801444" cy="2755861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3 Résultats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ANALYSES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22" name="Chevron 21"/>
          <p:cNvSpPr/>
          <p:nvPr/>
        </p:nvSpPr>
        <p:spPr>
          <a:xfrm rot="5400000">
            <a:off x="3435886" y="1926579"/>
            <a:ext cx="1643711" cy="2755862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57734" rtlCol="0" anchor="t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fr-FR" dirty="0">
                <a:solidFill>
                  <a:srgbClr val="FFFFFF"/>
                </a:solidFill>
              </a:rPr>
              <a:t>Architecture 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ARCHITECTURE</a:t>
            </a:r>
          </a:p>
          <a:p>
            <a:pPr algn="ctr"/>
            <a:r>
              <a:rPr lang="fr-FR" sz="1000" dirty="0">
                <a:solidFill>
                  <a:srgbClr val="FFFFFF"/>
                </a:solidFill>
              </a:rPr>
              <a:t>USAGE TECHNOLOGIES</a:t>
            </a:r>
          </a:p>
        </p:txBody>
      </p:sp>
      <p:sp>
        <p:nvSpPr>
          <p:cNvPr id="4" name="Pentagon 3"/>
          <p:cNvSpPr/>
          <p:nvPr/>
        </p:nvSpPr>
        <p:spPr>
          <a:xfrm rot="5400000">
            <a:off x="3380811" y="674930"/>
            <a:ext cx="1753864" cy="2755862"/>
          </a:xfrm>
          <a:prstGeom prst="homePlate">
            <a:avLst>
              <a:gd name="adj" fmla="val 221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37160" rtlCol="0" anchor="ctr" anchorCtr="0"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1 Cadre du Projet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Organisation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Contexte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Problématiques </a:t>
            </a:r>
          </a:p>
          <a:p>
            <a:pPr algn="ctr">
              <a:lnSpc>
                <a:spcPct val="90000"/>
              </a:lnSpc>
            </a:pPr>
            <a:r>
              <a:rPr lang="fr-FR" sz="1000" dirty="0">
                <a:solidFill>
                  <a:srgbClr val="FFFFFF"/>
                </a:solidFill>
              </a:rPr>
              <a:t>Objectifs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962"/>
            <a:ext cx="7772400" cy="817561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Plan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43708" y="1961679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72285" y="412653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76156" y="2928451"/>
            <a:ext cx="576064" cy="576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81822" y="5250911"/>
            <a:ext cx="576064" cy="576064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652120" y="3174132"/>
            <a:ext cx="329703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52120" y="5538859"/>
            <a:ext cx="329703" cy="1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517796" y="2249627"/>
            <a:ext cx="329703" cy="1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0109" y="4399154"/>
            <a:ext cx="329703" cy="16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008" y="3050303"/>
            <a:ext cx="332360" cy="332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633" y="2137104"/>
            <a:ext cx="352214" cy="225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6" name="Freeform 121"/>
          <p:cNvSpPr>
            <a:spLocks noEditPoints="1"/>
          </p:cNvSpPr>
          <p:nvPr/>
        </p:nvSpPr>
        <p:spPr bwMode="auto">
          <a:xfrm>
            <a:off x="2087946" y="4202388"/>
            <a:ext cx="372983" cy="406030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7" name="Freeform 126"/>
          <p:cNvSpPr>
            <a:spLocks noEditPoints="1"/>
          </p:cNvSpPr>
          <p:nvPr/>
        </p:nvSpPr>
        <p:spPr bwMode="auto">
          <a:xfrm>
            <a:off x="6103674" y="5342093"/>
            <a:ext cx="332360" cy="398580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8" name="Image 37" descr="fitec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20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8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 CONCLUSION &amp; PRESPECTIVES</a:t>
            </a:r>
            <a:endParaRPr lang="en-US" b="1" dirty="0"/>
          </a:p>
        </p:txBody>
      </p:sp>
      <p:grpSp>
        <p:nvGrpSpPr>
          <p:cNvPr id="3" name="Group 156"/>
          <p:cNvGrpSpPr/>
          <p:nvPr/>
        </p:nvGrpSpPr>
        <p:grpSpPr>
          <a:xfrm>
            <a:off x="1305702" y="1359985"/>
            <a:ext cx="2560869" cy="1511345"/>
            <a:chOff x="640449" y="313260"/>
            <a:chExt cx="2560869" cy="1511345"/>
          </a:xfrm>
        </p:grpSpPr>
        <p:sp>
          <p:nvSpPr>
            <p:cNvPr id="6" name="Rounded Rectangle 5"/>
            <p:cNvSpPr/>
            <p:nvPr/>
          </p:nvSpPr>
          <p:spPr>
            <a:xfrm rot="2700000">
              <a:off x="1874844" y="77046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ounded Rectangle 6"/>
            <p:cNvSpPr/>
            <p:nvPr/>
          </p:nvSpPr>
          <p:spPr>
            <a:xfrm rot="8100000">
              <a:off x="1879512" y="141312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0449" y="1091722"/>
              <a:ext cx="2426902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CONCLUSION</a:t>
              </a:r>
              <a:endParaRPr lang="en-US" sz="14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670368" y="1108698"/>
              <a:ext cx="37453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grpSp>
        <p:nvGrpSpPr>
          <p:cNvPr id="4" name="Group 157"/>
          <p:cNvGrpSpPr/>
          <p:nvPr/>
        </p:nvGrpSpPr>
        <p:grpSpPr>
          <a:xfrm>
            <a:off x="2670682" y="1982769"/>
            <a:ext cx="2866927" cy="1511345"/>
            <a:chOff x="1714501" y="954126"/>
            <a:chExt cx="2866927" cy="1511345"/>
          </a:xfrm>
        </p:grpSpPr>
        <p:sp>
          <p:nvSpPr>
            <p:cNvPr id="69" name="Rounded Rectangle 68"/>
            <p:cNvSpPr/>
            <p:nvPr/>
          </p:nvSpPr>
          <p:spPr>
            <a:xfrm rot="2700000">
              <a:off x="3254954" y="141132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0" name="Rounded Rectangle 69"/>
            <p:cNvSpPr/>
            <p:nvPr/>
          </p:nvSpPr>
          <p:spPr>
            <a:xfrm rot="8100000">
              <a:off x="3259622" y="2053991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714501" y="1732588"/>
              <a:ext cx="2732960" cy="41148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PERSPECTIVES</a:t>
              </a:r>
              <a:endParaRPr lang="en-US" sz="1400" dirty="0"/>
            </a:p>
          </p:txBody>
        </p:sp>
        <p:sp useBgFill="1">
          <p:nvSpPr>
            <p:cNvPr id="72" name="Oval 71"/>
            <p:cNvSpPr/>
            <p:nvPr/>
          </p:nvSpPr>
          <p:spPr>
            <a:xfrm>
              <a:off x="4050478" y="1749564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4353432" y="2615459"/>
            <a:ext cx="3672283" cy="1539885"/>
            <a:chOff x="3397250" y="1586816"/>
            <a:chExt cx="3672283" cy="1539885"/>
          </a:xfrm>
        </p:grpSpPr>
        <p:sp>
          <p:nvSpPr>
            <p:cNvPr id="73" name="Rounded Rectangle 72"/>
            <p:cNvSpPr/>
            <p:nvPr/>
          </p:nvSpPr>
          <p:spPr>
            <a:xfrm rot="2700000">
              <a:off x="5747132" y="2044016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4" name="Rounded Rectangle 73"/>
            <p:cNvSpPr/>
            <p:nvPr/>
          </p:nvSpPr>
          <p:spPr>
            <a:xfrm rot="8100000">
              <a:off x="5747727" y="2715221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6400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397250" y="2380772"/>
              <a:ext cx="3624191" cy="4114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48640" tIns="0" rIns="640080" bIns="0" rtlCol="0" anchor="ctr"/>
            <a:lstStyle/>
            <a:p>
              <a:pPr algn="ctr"/>
              <a:r>
                <a:rPr lang="fr-FR" sz="1400" dirty="0" smtClean="0">
                  <a:solidFill>
                    <a:srgbClr val="FFFFFF"/>
                  </a:solidFill>
                </a:rPr>
                <a:t>QUESTIONS/REMARQUES</a:t>
              </a:r>
              <a:endParaRPr lang="en-US" sz="1400" dirty="0"/>
            </a:p>
          </p:txBody>
        </p:sp>
        <p:sp useBgFill="1">
          <p:nvSpPr>
            <p:cNvPr id="76" name="Oval 75"/>
            <p:cNvSpPr/>
            <p:nvPr/>
          </p:nvSpPr>
          <p:spPr>
            <a:xfrm>
              <a:off x="6649790" y="239774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03</a:t>
              </a:r>
            </a:p>
          </p:txBody>
        </p:sp>
      </p:grpSp>
      <p:grpSp>
        <p:nvGrpSpPr>
          <p:cNvPr id="9" name="Group 152"/>
          <p:cNvGrpSpPr/>
          <p:nvPr/>
        </p:nvGrpSpPr>
        <p:grpSpPr>
          <a:xfrm>
            <a:off x="5489516" y="4008036"/>
            <a:ext cx="726878" cy="728662"/>
            <a:chOff x="7204075" y="-1846263"/>
            <a:chExt cx="1939925" cy="1944688"/>
          </a:xfrm>
        </p:grpSpPr>
        <p:sp>
          <p:nvSpPr>
            <p:cNvPr id="123" name="Oval 59"/>
            <p:cNvSpPr>
              <a:spLocks noChangeArrowheads="1"/>
            </p:cNvSpPr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148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131" name="Freeform 67"/>
              <p:cNvSpPr>
                <a:spLocks/>
              </p:cNvSpPr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8"/>
              <p:cNvSpPr>
                <a:spLocks noEditPoints="1"/>
              </p:cNvSpPr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69"/>
              <p:cNvSpPr>
                <a:spLocks noEditPoints="1"/>
              </p:cNvSpPr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70"/>
              <p:cNvSpPr>
                <a:spLocks/>
              </p:cNvSpPr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71"/>
              <p:cNvSpPr>
                <a:spLocks/>
              </p:cNvSpPr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" name="Group 151"/>
          <p:cNvGrpSpPr/>
          <p:nvPr/>
        </p:nvGrpSpPr>
        <p:grpSpPr>
          <a:xfrm>
            <a:off x="3365044" y="3346393"/>
            <a:ext cx="725094" cy="728662"/>
            <a:chOff x="5137150" y="-1846263"/>
            <a:chExt cx="1935163" cy="1944688"/>
          </a:xfrm>
        </p:grpSpPr>
        <p:sp>
          <p:nvSpPr>
            <p:cNvPr id="124" name="Oval 60"/>
            <p:cNvSpPr>
              <a:spLocks noChangeArrowheads="1"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147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136" name="Freeform 72"/>
              <p:cNvSpPr>
                <a:spLocks noEditPoints="1"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3"/>
              <p:cNvSpPr>
                <a:spLocks noEditPoints="1"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4"/>
              <p:cNvSpPr>
                <a:spLocks noEditPoints="1"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5"/>
              <p:cNvSpPr>
                <a:spLocks noEditPoints="1"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76"/>
              <p:cNvSpPr>
                <a:spLocks noEditPoints="1"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77"/>
              <p:cNvSpPr>
                <a:spLocks noEditPoints="1"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78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50"/>
          <p:cNvGrpSpPr/>
          <p:nvPr/>
        </p:nvGrpSpPr>
        <p:grpSpPr>
          <a:xfrm>
            <a:off x="1536791" y="2718191"/>
            <a:ext cx="725092" cy="726282"/>
            <a:chOff x="2552700" y="-1971675"/>
            <a:chExt cx="1935163" cy="1938338"/>
          </a:xfrm>
        </p:grpSpPr>
        <p:sp>
          <p:nvSpPr>
            <p:cNvPr id="126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45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143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3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5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25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25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1357911" y="2231848"/>
            <a:ext cx="5659182" cy="798165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520234" y="2553961"/>
            <a:ext cx="7008073" cy="785023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3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1523999" y="3645024"/>
            <a:ext cx="8904311" cy="1522"/>
          </a:xfrm>
          <a:prstGeom prst="line">
            <a:avLst/>
          </a:prstGeom>
          <a:ln w="419100" cap="rnd">
            <a:solidFill>
              <a:schemeClr val="accent4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flipV="1">
            <a:off x="-2209800" y="4266988"/>
            <a:ext cx="5659182" cy="798165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6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V="1">
            <a:off x="-1465681" y="3958017"/>
            <a:ext cx="7008073" cy="785023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5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-3505200" y="1948578"/>
            <a:ext cx="5501718" cy="775956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7544" y="1230396"/>
            <a:ext cx="2270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Infrastructure technique BIG DATA 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2894961" y="1524466"/>
            <a:ext cx="2315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Popularité </a:t>
            </a:r>
            <a:r>
              <a:rPr lang="fr-FR" sz="1800" b="1" dirty="0" smtClean="0"/>
              <a:t>sur les réseaux sociaux </a:t>
            </a:r>
            <a:endParaRPr lang="en-US" sz="1800" b="1" dirty="0"/>
          </a:p>
        </p:txBody>
      </p:sp>
      <p:sp>
        <p:nvSpPr>
          <p:cNvPr id="26" name="Rectangle 25"/>
          <p:cNvSpPr/>
          <p:nvPr/>
        </p:nvSpPr>
        <p:spPr>
          <a:xfrm>
            <a:off x="5323437" y="1557870"/>
            <a:ext cx="2328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répartition </a:t>
            </a:r>
            <a:r>
              <a:rPr lang="fr-FR" sz="1800" b="1" dirty="0" smtClean="0"/>
              <a:t>géographique réactions (ou agir) </a:t>
            </a:r>
            <a:endParaRPr lang="en-US" sz="1800" b="1" dirty="0"/>
          </a:p>
        </p:txBody>
      </p:sp>
      <p:sp>
        <p:nvSpPr>
          <p:cNvPr id="31" name="Rectangle 30"/>
          <p:cNvSpPr/>
          <p:nvPr/>
        </p:nvSpPr>
        <p:spPr>
          <a:xfrm>
            <a:off x="1563937" y="5224061"/>
            <a:ext cx="2662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Système de monitoring (détection d’anomalie)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77708" y="4862422"/>
            <a:ext cx="1810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 smtClean="0"/>
              <a:t>Sentiment, </a:t>
            </a:r>
            <a:r>
              <a:rPr lang="fr-FR" sz="1800" b="1" dirty="0" err="1" smtClean="0"/>
              <a:t>scoring</a:t>
            </a:r>
            <a:r>
              <a:rPr lang="fr-FR" sz="1800" b="1" dirty="0" smtClean="0"/>
              <a:t> et </a:t>
            </a:r>
          </a:p>
          <a:p>
            <a:pPr algn="ctr"/>
            <a:r>
              <a:rPr lang="fr-FR" sz="1800" b="1" dirty="0"/>
              <a:t>f</a:t>
            </a:r>
            <a:r>
              <a:rPr lang="fr-FR" sz="1800" b="1" dirty="0" smtClean="0"/>
              <a:t>réquence de mots (nuage) </a:t>
            </a:r>
            <a:endParaRPr lang="fr-FR" sz="1800" b="1" dirty="0"/>
          </a:p>
        </p:txBody>
      </p:sp>
      <p:sp>
        <p:nvSpPr>
          <p:cNvPr id="37" name="Title 15"/>
          <p:cNvSpPr txBox="1">
            <a:spLocks/>
          </p:cNvSpPr>
          <p:nvPr/>
        </p:nvSpPr>
        <p:spPr>
          <a:xfrm>
            <a:off x="685800" y="27996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lvl="0" algn="ctr" defTabSz="914378">
              <a:lnSpc>
                <a:spcPct val="86000"/>
              </a:lnSpc>
              <a:spcBef>
                <a:spcPct val="0"/>
              </a:spcBef>
            </a:pPr>
            <a:r>
              <a:rPr kumimoji="0" lang="en-US" sz="2100" b="1" i="0" u="none" strike="noStrike" kern="80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lang="en-US" sz="2000" b="1" dirty="0" smtClean="0"/>
              <a:t>CONCLUSION</a:t>
            </a:r>
            <a:endParaRPr kumimoji="0" lang="en-US" sz="2100" b="1" i="0" u="none" strike="noStrike" kern="80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56276" y="3460358"/>
            <a:ext cx="2328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réaliser un gain financier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559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4" grpId="0" animBg="1"/>
      <p:bldP spid="19" grpId="0" animBg="1"/>
      <p:bldP spid="22" grpId="0"/>
      <p:bldP spid="24" grpId="0"/>
      <p:bldP spid="26" grpId="0"/>
      <p:bldP spid="31" grpId="0"/>
      <p:bldP spid="32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2001" y="2527019"/>
            <a:ext cx="4153568" cy="72680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62001" y="3248733"/>
            <a:ext cx="4153568" cy="7268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762001" y="3971573"/>
            <a:ext cx="4153568" cy="7268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762001" y="1805304"/>
            <a:ext cx="4153568" cy="7268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4. PERSPECTIVES</a:t>
            </a:r>
            <a:endParaRPr lang="fr-FR" b="1" dirty="0"/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897478" y="5589430"/>
            <a:ext cx="3750501" cy="3327375"/>
          </a:xfrm>
          <a:custGeom>
            <a:avLst/>
            <a:gdLst>
              <a:gd name="T0" fmla="*/ 1178 w 1554"/>
              <a:gd name="T1" fmla="*/ 59 h 1379"/>
              <a:gd name="T2" fmla="*/ 1171 w 1554"/>
              <a:gd name="T3" fmla="*/ 26 h 1379"/>
              <a:gd name="T4" fmla="*/ 1149 w 1554"/>
              <a:gd name="T5" fmla="*/ 0 h 1379"/>
              <a:gd name="T6" fmla="*/ 1120 w 1554"/>
              <a:gd name="T7" fmla="*/ 7 h 1379"/>
              <a:gd name="T8" fmla="*/ 1085 w 1554"/>
              <a:gd name="T9" fmla="*/ 8 h 1379"/>
              <a:gd name="T10" fmla="*/ 1038 w 1554"/>
              <a:gd name="T11" fmla="*/ 24 h 1379"/>
              <a:gd name="T12" fmla="*/ 960 w 1554"/>
              <a:gd name="T13" fmla="*/ 59 h 1379"/>
              <a:gd name="T14" fmla="*/ 902 w 1554"/>
              <a:gd name="T15" fmla="*/ 98 h 1379"/>
              <a:gd name="T16" fmla="*/ 864 w 1554"/>
              <a:gd name="T17" fmla="*/ 118 h 1379"/>
              <a:gd name="T18" fmla="*/ 757 w 1554"/>
              <a:gd name="T19" fmla="*/ 209 h 1379"/>
              <a:gd name="T20" fmla="*/ 653 w 1554"/>
              <a:gd name="T21" fmla="*/ 295 h 1379"/>
              <a:gd name="T22" fmla="*/ 607 w 1554"/>
              <a:gd name="T23" fmla="*/ 352 h 1379"/>
              <a:gd name="T24" fmla="*/ 543 w 1554"/>
              <a:gd name="T25" fmla="*/ 404 h 1379"/>
              <a:gd name="T26" fmla="*/ 502 w 1554"/>
              <a:gd name="T27" fmla="*/ 444 h 1379"/>
              <a:gd name="T28" fmla="*/ 469 w 1554"/>
              <a:gd name="T29" fmla="*/ 479 h 1379"/>
              <a:gd name="T30" fmla="*/ 528 w 1554"/>
              <a:gd name="T31" fmla="*/ 366 h 1379"/>
              <a:gd name="T32" fmla="*/ 558 w 1554"/>
              <a:gd name="T33" fmla="*/ 304 h 1379"/>
              <a:gd name="T34" fmla="*/ 524 w 1554"/>
              <a:gd name="T35" fmla="*/ 181 h 1379"/>
              <a:gd name="T36" fmla="*/ 406 w 1554"/>
              <a:gd name="T37" fmla="*/ 272 h 1379"/>
              <a:gd name="T38" fmla="*/ 379 w 1554"/>
              <a:gd name="T39" fmla="*/ 397 h 1379"/>
              <a:gd name="T40" fmla="*/ 263 w 1554"/>
              <a:gd name="T41" fmla="*/ 581 h 1379"/>
              <a:gd name="T42" fmla="*/ 214 w 1554"/>
              <a:gd name="T43" fmla="*/ 697 h 1379"/>
              <a:gd name="T44" fmla="*/ 133 w 1554"/>
              <a:gd name="T45" fmla="*/ 878 h 1379"/>
              <a:gd name="T46" fmla="*/ 77 w 1554"/>
              <a:gd name="T47" fmla="*/ 1078 h 1379"/>
              <a:gd name="T48" fmla="*/ 0 w 1554"/>
              <a:gd name="T49" fmla="*/ 1293 h 1379"/>
              <a:gd name="T50" fmla="*/ 1477 w 1554"/>
              <a:gd name="T51" fmla="*/ 1379 h 1379"/>
              <a:gd name="T52" fmla="*/ 1495 w 1554"/>
              <a:gd name="T53" fmla="*/ 1298 h 1379"/>
              <a:gd name="T54" fmla="*/ 1509 w 1554"/>
              <a:gd name="T55" fmla="*/ 1188 h 1379"/>
              <a:gd name="T56" fmla="*/ 1503 w 1554"/>
              <a:gd name="T57" fmla="*/ 1122 h 1379"/>
              <a:gd name="T58" fmla="*/ 1542 w 1554"/>
              <a:gd name="T59" fmla="*/ 1006 h 1379"/>
              <a:gd name="T60" fmla="*/ 1542 w 1554"/>
              <a:gd name="T61" fmla="*/ 953 h 1379"/>
              <a:gd name="T62" fmla="*/ 1543 w 1554"/>
              <a:gd name="T63" fmla="*/ 898 h 1379"/>
              <a:gd name="T64" fmla="*/ 1537 w 1554"/>
              <a:gd name="T65" fmla="*/ 841 h 1379"/>
              <a:gd name="T66" fmla="*/ 1509 w 1554"/>
              <a:gd name="T67" fmla="*/ 764 h 1379"/>
              <a:gd name="T68" fmla="*/ 1472 w 1554"/>
              <a:gd name="T69" fmla="*/ 716 h 1379"/>
              <a:gd name="T70" fmla="*/ 1468 w 1554"/>
              <a:gd name="T71" fmla="*/ 673 h 1379"/>
              <a:gd name="T72" fmla="*/ 1427 w 1554"/>
              <a:gd name="T73" fmla="*/ 574 h 1379"/>
              <a:gd name="T74" fmla="*/ 1399 w 1554"/>
              <a:gd name="T75" fmla="*/ 550 h 1379"/>
              <a:gd name="T76" fmla="*/ 1405 w 1554"/>
              <a:gd name="T77" fmla="*/ 495 h 1379"/>
              <a:gd name="T78" fmla="*/ 1384 w 1554"/>
              <a:gd name="T79" fmla="*/ 448 h 1379"/>
              <a:gd name="T80" fmla="*/ 1352 w 1554"/>
              <a:gd name="T81" fmla="*/ 359 h 1379"/>
              <a:gd name="T82" fmla="*/ 1314 w 1554"/>
              <a:gd name="T83" fmla="*/ 287 h 1379"/>
              <a:gd name="T84" fmla="*/ 1245 w 1554"/>
              <a:gd name="T85" fmla="*/ 181 h 1379"/>
              <a:gd name="T86" fmla="*/ 1237 w 1554"/>
              <a:gd name="T87" fmla="*/ 145 h 1379"/>
              <a:gd name="T88" fmla="*/ 1241 w 1554"/>
              <a:gd name="T89" fmla="*/ 81 h 1379"/>
              <a:gd name="T90" fmla="*/ 1178 w 1554"/>
              <a:gd name="T91" fmla="*/ 59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54" h="1379">
                <a:moveTo>
                  <a:pt x="1178" y="59"/>
                </a:moveTo>
                <a:cubicBezTo>
                  <a:pt x="1178" y="59"/>
                  <a:pt x="1176" y="36"/>
                  <a:pt x="1171" y="26"/>
                </a:cubicBezTo>
                <a:cubicBezTo>
                  <a:pt x="1167" y="16"/>
                  <a:pt x="1166" y="0"/>
                  <a:pt x="1149" y="0"/>
                </a:cubicBezTo>
                <a:cubicBezTo>
                  <a:pt x="1132" y="0"/>
                  <a:pt x="1126" y="6"/>
                  <a:pt x="1120" y="7"/>
                </a:cubicBezTo>
                <a:cubicBezTo>
                  <a:pt x="1113" y="8"/>
                  <a:pt x="1099" y="7"/>
                  <a:pt x="1085" y="8"/>
                </a:cubicBezTo>
                <a:cubicBezTo>
                  <a:pt x="1070" y="9"/>
                  <a:pt x="1065" y="19"/>
                  <a:pt x="1038" y="24"/>
                </a:cubicBezTo>
                <a:cubicBezTo>
                  <a:pt x="1011" y="28"/>
                  <a:pt x="975" y="46"/>
                  <a:pt x="960" y="59"/>
                </a:cubicBezTo>
                <a:cubicBezTo>
                  <a:pt x="944" y="71"/>
                  <a:pt x="914" y="88"/>
                  <a:pt x="902" y="98"/>
                </a:cubicBezTo>
                <a:cubicBezTo>
                  <a:pt x="890" y="108"/>
                  <a:pt x="875" y="104"/>
                  <a:pt x="864" y="118"/>
                </a:cubicBezTo>
                <a:cubicBezTo>
                  <a:pt x="852" y="133"/>
                  <a:pt x="779" y="187"/>
                  <a:pt x="757" y="209"/>
                </a:cubicBezTo>
                <a:cubicBezTo>
                  <a:pt x="734" y="230"/>
                  <a:pt x="663" y="268"/>
                  <a:pt x="653" y="295"/>
                </a:cubicBezTo>
                <a:cubicBezTo>
                  <a:pt x="643" y="323"/>
                  <a:pt x="627" y="345"/>
                  <a:pt x="607" y="352"/>
                </a:cubicBezTo>
                <a:cubicBezTo>
                  <a:pt x="586" y="359"/>
                  <a:pt x="551" y="388"/>
                  <a:pt x="543" y="404"/>
                </a:cubicBezTo>
                <a:cubicBezTo>
                  <a:pt x="536" y="419"/>
                  <a:pt x="513" y="428"/>
                  <a:pt x="502" y="444"/>
                </a:cubicBezTo>
                <a:cubicBezTo>
                  <a:pt x="490" y="460"/>
                  <a:pt x="469" y="479"/>
                  <a:pt x="469" y="479"/>
                </a:cubicBezTo>
                <a:cubicBezTo>
                  <a:pt x="469" y="479"/>
                  <a:pt x="514" y="385"/>
                  <a:pt x="528" y="366"/>
                </a:cubicBezTo>
                <a:cubicBezTo>
                  <a:pt x="541" y="348"/>
                  <a:pt x="546" y="314"/>
                  <a:pt x="558" y="304"/>
                </a:cubicBezTo>
                <a:cubicBezTo>
                  <a:pt x="552" y="279"/>
                  <a:pt x="534" y="216"/>
                  <a:pt x="524" y="181"/>
                </a:cubicBezTo>
                <a:cubicBezTo>
                  <a:pt x="483" y="203"/>
                  <a:pt x="418" y="248"/>
                  <a:pt x="406" y="272"/>
                </a:cubicBezTo>
                <a:cubicBezTo>
                  <a:pt x="394" y="295"/>
                  <a:pt x="382" y="373"/>
                  <a:pt x="379" y="397"/>
                </a:cubicBezTo>
                <a:cubicBezTo>
                  <a:pt x="345" y="416"/>
                  <a:pt x="272" y="552"/>
                  <a:pt x="263" y="581"/>
                </a:cubicBezTo>
                <a:cubicBezTo>
                  <a:pt x="254" y="609"/>
                  <a:pt x="219" y="652"/>
                  <a:pt x="214" y="697"/>
                </a:cubicBezTo>
                <a:cubicBezTo>
                  <a:pt x="208" y="743"/>
                  <a:pt x="151" y="831"/>
                  <a:pt x="133" y="878"/>
                </a:cubicBezTo>
                <a:cubicBezTo>
                  <a:pt x="115" y="924"/>
                  <a:pt x="87" y="1041"/>
                  <a:pt x="77" y="1078"/>
                </a:cubicBezTo>
                <a:cubicBezTo>
                  <a:pt x="67" y="1115"/>
                  <a:pt x="0" y="1293"/>
                  <a:pt x="0" y="1293"/>
                </a:cubicBezTo>
                <a:cubicBezTo>
                  <a:pt x="1477" y="1379"/>
                  <a:pt x="1477" y="1379"/>
                  <a:pt x="1477" y="1379"/>
                </a:cubicBezTo>
                <a:cubicBezTo>
                  <a:pt x="1477" y="1379"/>
                  <a:pt x="1493" y="1335"/>
                  <a:pt x="1495" y="1298"/>
                </a:cubicBezTo>
                <a:cubicBezTo>
                  <a:pt x="1497" y="1262"/>
                  <a:pt x="1510" y="1219"/>
                  <a:pt x="1509" y="1188"/>
                </a:cubicBezTo>
                <a:cubicBezTo>
                  <a:pt x="1508" y="1158"/>
                  <a:pt x="1500" y="1150"/>
                  <a:pt x="1503" y="1122"/>
                </a:cubicBezTo>
                <a:cubicBezTo>
                  <a:pt x="1507" y="1094"/>
                  <a:pt x="1539" y="1032"/>
                  <a:pt x="1542" y="1006"/>
                </a:cubicBezTo>
                <a:cubicBezTo>
                  <a:pt x="1544" y="980"/>
                  <a:pt x="1541" y="973"/>
                  <a:pt x="1542" y="953"/>
                </a:cubicBezTo>
                <a:cubicBezTo>
                  <a:pt x="1543" y="933"/>
                  <a:pt x="1554" y="910"/>
                  <a:pt x="1543" y="898"/>
                </a:cubicBezTo>
                <a:cubicBezTo>
                  <a:pt x="1531" y="886"/>
                  <a:pt x="1542" y="860"/>
                  <a:pt x="1537" y="841"/>
                </a:cubicBezTo>
                <a:cubicBezTo>
                  <a:pt x="1532" y="822"/>
                  <a:pt x="1527" y="782"/>
                  <a:pt x="1509" y="764"/>
                </a:cubicBezTo>
                <a:cubicBezTo>
                  <a:pt x="1491" y="745"/>
                  <a:pt x="1468" y="725"/>
                  <a:pt x="1472" y="716"/>
                </a:cubicBezTo>
                <a:cubicBezTo>
                  <a:pt x="1475" y="706"/>
                  <a:pt x="1474" y="692"/>
                  <a:pt x="1468" y="673"/>
                </a:cubicBezTo>
                <a:cubicBezTo>
                  <a:pt x="1461" y="653"/>
                  <a:pt x="1434" y="584"/>
                  <a:pt x="1427" y="574"/>
                </a:cubicBezTo>
                <a:cubicBezTo>
                  <a:pt x="1420" y="565"/>
                  <a:pt x="1405" y="559"/>
                  <a:pt x="1399" y="550"/>
                </a:cubicBezTo>
                <a:cubicBezTo>
                  <a:pt x="1394" y="541"/>
                  <a:pt x="1409" y="513"/>
                  <a:pt x="1405" y="495"/>
                </a:cubicBezTo>
                <a:cubicBezTo>
                  <a:pt x="1402" y="477"/>
                  <a:pt x="1391" y="468"/>
                  <a:pt x="1384" y="448"/>
                </a:cubicBezTo>
                <a:cubicBezTo>
                  <a:pt x="1369" y="411"/>
                  <a:pt x="1351" y="375"/>
                  <a:pt x="1352" y="359"/>
                </a:cubicBezTo>
                <a:cubicBezTo>
                  <a:pt x="1352" y="342"/>
                  <a:pt x="1319" y="311"/>
                  <a:pt x="1314" y="287"/>
                </a:cubicBezTo>
                <a:cubicBezTo>
                  <a:pt x="1309" y="262"/>
                  <a:pt x="1251" y="201"/>
                  <a:pt x="1245" y="181"/>
                </a:cubicBezTo>
                <a:cubicBezTo>
                  <a:pt x="1239" y="161"/>
                  <a:pt x="1233" y="161"/>
                  <a:pt x="1237" y="145"/>
                </a:cubicBezTo>
                <a:cubicBezTo>
                  <a:pt x="1241" y="130"/>
                  <a:pt x="1255" y="98"/>
                  <a:pt x="1241" y="81"/>
                </a:cubicBezTo>
                <a:cubicBezTo>
                  <a:pt x="1228" y="64"/>
                  <a:pt x="1197" y="59"/>
                  <a:pt x="1178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4648232" y="2063630"/>
            <a:ext cx="992134" cy="475485"/>
          </a:xfrm>
          <a:custGeom>
            <a:avLst/>
            <a:gdLst>
              <a:gd name="connsiteX0" fmla="*/ 992134 w 992134"/>
              <a:gd name="connsiteY0" fmla="*/ 1 h 475485"/>
              <a:gd name="connsiteX1" fmla="*/ 992134 w 992134"/>
              <a:gd name="connsiteY1" fmla="*/ 475485 h 475485"/>
              <a:gd name="connsiteX2" fmla="*/ 306334 w 992134"/>
              <a:gd name="connsiteY2" fmla="*/ 475485 h 475485"/>
              <a:gd name="connsiteX3" fmla="*/ 306334 w 992134"/>
              <a:gd name="connsiteY3" fmla="*/ 475484 h 475485"/>
              <a:gd name="connsiteX4" fmla="*/ 0 w 992134"/>
              <a:gd name="connsiteY4" fmla="*/ 475484 h 475485"/>
              <a:gd name="connsiteX5" fmla="*/ 253885 w 992134"/>
              <a:gd name="connsiteY5" fmla="*/ 0 h 475485"/>
              <a:gd name="connsiteX6" fmla="*/ 685800 w 992134"/>
              <a:gd name="connsiteY6" fmla="*/ 0 h 475485"/>
              <a:gd name="connsiteX7" fmla="*/ 685800 w 992134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34" h="475485">
                <a:moveTo>
                  <a:pt x="992134" y="1"/>
                </a:moveTo>
                <a:lnTo>
                  <a:pt x="992134" y="475485"/>
                </a:lnTo>
                <a:lnTo>
                  <a:pt x="306334" y="475485"/>
                </a:lnTo>
                <a:lnTo>
                  <a:pt x="306334" y="475484"/>
                </a:lnTo>
                <a:lnTo>
                  <a:pt x="0" y="475484"/>
                </a:lnTo>
                <a:lnTo>
                  <a:pt x="253885" y="0"/>
                </a:lnTo>
                <a:lnTo>
                  <a:pt x="685800" y="0"/>
                </a:lnTo>
                <a:lnTo>
                  <a:pt x="685800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1" name="Freeform 50"/>
          <p:cNvSpPr/>
          <p:nvPr/>
        </p:nvSpPr>
        <p:spPr>
          <a:xfrm rot="16200000">
            <a:off x="4519519" y="2914058"/>
            <a:ext cx="1249561" cy="475485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3200"/>
          </a:p>
        </p:txBody>
      </p:sp>
      <p:sp>
        <p:nvSpPr>
          <p:cNvPr id="50" name="Freeform 49"/>
          <p:cNvSpPr/>
          <p:nvPr/>
        </p:nvSpPr>
        <p:spPr>
          <a:xfrm rot="16200000">
            <a:off x="4381222" y="3774068"/>
            <a:ext cx="1526156" cy="475485"/>
          </a:xfrm>
          <a:custGeom>
            <a:avLst/>
            <a:gdLst>
              <a:gd name="connsiteX0" fmla="*/ 1526156 w 1526156"/>
              <a:gd name="connsiteY0" fmla="*/ 1 h 475485"/>
              <a:gd name="connsiteX1" fmla="*/ 1025091 w 1526156"/>
              <a:gd name="connsiteY1" fmla="*/ 475485 h 475485"/>
              <a:gd name="connsiteX2" fmla="*/ 355289 w 1526156"/>
              <a:gd name="connsiteY2" fmla="*/ 475485 h 475485"/>
              <a:gd name="connsiteX3" fmla="*/ 355289 w 1526156"/>
              <a:gd name="connsiteY3" fmla="*/ 475484 h 475485"/>
              <a:gd name="connsiteX4" fmla="*/ 0 w 1526156"/>
              <a:gd name="connsiteY4" fmla="*/ 475484 h 475485"/>
              <a:gd name="connsiteX5" fmla="*/ 789589 w 1526156"/>
              <a:gd name="connsiteY5" fmla="*/ 0 h 475485"/>
              <a:gd name="connsiteX6" fmla="*/ 1345888 w 1526156"/>
              <a:gd name="connsiteY6" fmla="*/ 0 h 475485"/>
              <a:gd name="connsiteX7" fmla="*/ 1345887 w 1526156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6156" h="475485">
                <a:moveTo>
                  <a:pt x="1526156" y="1"/>
                </a:moveTo>
                <a:lnTo>
                  <a:pt x="1025091" y="475485"/>
                </a:lnTo>
                <a:lnTo>
                  <a:pt x="355289" y="475485"/>
                </a:lnTo>
                <a:lnTo>
                  <a:pt x="355289" y="475484"/>
                </a:lnTo>
                <a:lnTo>
                  <a:pt x="0" y="475484"/>
                </a:lnTo>
                <a:lnTo>
                  <a:pt x="789589" y="0"/>
                </a:lnTo>
                <a:lnTo>
                  <a:pt x="1345888" y="0"/>
                </a:lnTo>
                <a:lnTo>
                  <a:pt x="1345887" y="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3200"/>
          </a:p>
        </p:txBody>
      </p:sp>
      <p:sp>
        <p:nvSpPr>
          <p:cNvPr id="31" name="Freeform 30"/>
          <p:cNvSpPr/>
          <p:nvPr/>
        </p:nvSpPr>
        <p:spPr>
          <a:xfrm rot="16200000">
            <a:off x="4248625" y="4629506"/>
            <a:ext cx="1791350" cy="475485"/>
          </a:xfrm>
          <a:custGeom>
            <a:avLst/>
            <a:gdLst>
              <a:gd name="connsiteX0" fmla="*/ 1791350 w 1791350"/>
              <a:gd name="connsiteY0" fmla="*/ 0 h 475485"/>
              <a:gd name="connsiteX1" fmla="*/ 998932 w 1791350"/>
              <a:gd name="connsiteY1" fmla="*/ 475485 h 475485"/>
              <a:gd name="connsiteX2" fmla="*/ 496283 w 1791350"/>
              <a:gd name="connsiteY2" fmla="*/ 475485 h 475485"/>
              <a:gd name="connsiteX3" fmla="*/ 496282 w 1791350"/>
              <a:gd name="connsiteY3" fmla="*/ 475485 h 475485"/>
              <a:gd name="connsiteX4" fmla="*/ 0 w 1791350"/>
              <a:gd name="connsiteY4" fmla="*/ 475485 h 475485"/>
              <a:gd name="connsiteX5" fmla="*/ 1075640 w 1791350"/>
              <a:gd name="connsiteY5" fmla="*/ 1 h 475485"/>
              <a:gd name="connsiteX6" fmla="*/ 1145140 w 1791350"/>
              <a:gd name="connsiteY6" fmla="*/ 1 h 475485"/>
              <a:gd name="connsiteX7" fmla="*/ 1145141 w 1791350"/>
              <a:gd name="connsiteY7" fmla="*/ 0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1350" h="475485">
                <a:moveTo>
                  <a:pt x="1791350" y="0"/>
                </a:moveTo>
                <a:lnTo>
                  <a:pt x="998932" y="475485"/>
                </a:lnTo>
                <a:lnTo>
                  <a:pt x="496283" y="475485"/>
                </a:lnTo>
                <a:lnTo>
                  <a:pt x="496282" y="475485"/>
                </a:lnTo>
                <a:lnTo>
                  <a:pt x="0" y="475485"/>
                </a:lnTo>
                <a:lnTo>
                  <a:pt x="1075640" y="1"/>
                </a:lnTo>
                <a:lnTo>
                  <a:pt x="1145140" y="1"/>
                </a:lnTo>
                <a:lnTo>
                  <a:pt x="1145141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381204" y="2794446"/>
            <a:ext cx="3873921" cy="99213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r>
              <a:rPr lang="fr-FR" sz="3200" smtClean="0">
                <a:solidFill>
                  <a:srgbClr val="FFFFFF"/>
                </a:solidFill>
              </a:rPr>
              <a:t>D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81204" y="1805305"/>
            <a:ext cx="3873921" cy="992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r>
              <a:rPr lang="fr-FR" sz="3200" smtClean="0">
                <a:solidFill>
                  <a:srgbClr val="FFFFFF"/>
                </a:solidFill>
              </a:rPr>
              <a:t>I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81204" y="3782753"/>
            <a:ext cx="3873921" cy="99213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r>
              <a:rPr lang="fr-FR" sz="3200" smtClean="0">
                <a:solidFill>
                  <a:srgbClr val="FFFFFF"/>
                </a:solidFill>
              </a:rPr>
              <a:t>É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81204" y="4770788"/>
            <a:ext cx="3873921" cy="99213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r>
              <a:rPr lang="fr-FR" sz="3200" smtClean="0">
                <a:solidFill>
                  <a:srgbClr val="FFFFFF"/>
                </a:solidFill>
              </a:rPr>
              <a:t>E</a:t>
            </a: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24600" y="2066525"/>
            <a:ext cx="2590800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smtClean="0">
                <a:solidFill>
                  <a:srgbClr val="FFFFFF"/>
                </a:solidFill>
              </a:rPr>
              <a:t>Marché Mobile</a:t>
            </a:r>
          </a:p>
          <a:p>
            <a:pPr>
              <a:lnSpc>
                <a:spcPct val="85000"/>
              </a:lnSpc>
            </a:pPr>
            <a:r>
              <a:rPr lang="fr-FR" sz="1100" smtClean="0">
                <a:solidFill>
                  <a:srgbClr val="FFFFFF"/>
                </a:solidFill>
              </a:rPr>
              <a:t>Application smart phone</a:t>
            </a:r>
            <a:endParaRPr lang="fr-FR" sz="110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24600" y="3060701"/>
            <a:ext cx="2590800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Célébrités / Marques / Réseaux</a:t>
            </a:r>
          </a:p>
          <a:p>
            <a:pPr>
              <a:lnSpc>
                <a:spcPct val="85000"/>
              </a:lnSpc>
            </a:pPr>
            <a:r>
              <a:rPr lang="fr-FR" sz="1100" dirty="0" smtClean="0">
                <a:solidFill>
                  <a:srgbClr val="FFFFFF"/>
                </a:solidFill>
              </a:rPr>
              <a:t>Elargissement du marché</a:t>
            </a:r>
            <a:endParaRPr lang="fr-FR" sz="1100" dirty="0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324600" y="4044293"/>
            <a:ext cx="2590800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Améliorer la data collection</a:t>
            </a:r>
          </a:p>
          <a:p>
            <a:pPr>
              <a:lnSpc>
                <a:spcPct val="85000"/>
              </a:lnSpc>
            </a:pPr>
            <a:r>
              <a:rPr lang="fr-FR" sz="1100" dirty="0" smtClean="0">
                <a:solidFill>
                  <a:srgbClr val="FFFFFF"/>
                </a:solidFill>
              </a:rPr>
              <a:t>Améliorer la qualité des données</a:t>
            </a:r>
            <a:endParaRPr lang="fr-FR" sz="1100" dirty="0">
              <a:solidFill>
                <a:srgbClr val="FFFF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24600" y="5049709"/>
            <a:ext cx="2590800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Evoluer les analyses</a:t>
            </a:r>
          </a:p>
          <a:p>
            <a:pPr>
              <a:lnSpc>
                <a:spcPct val="85000"/>
              </a:lnSpc>
            </a:pPr>
            <a:r>
              <a:rPr lang="fr-FR" sz="1100" dirty="0" smtClean="0">
                <a:solidFill>
                  <a:srgbClr val="FFFFFF"/>
                </a:solidFill>
              </a:rPr>
              <a:t>Prédiction</a:t>
            </a:r>
            <a:endParaRPr lang="fr-FR" sz="1100" dirty="0">
              <a:solidFill>
                <a:srgbClr val="FFFFFF"/>
              </a:solidFill>
            </a:endParaRPr>
          </a:p>
        </p:txBody>
      </p:sp>
      <p:sp useBgFill="1">
        <p:nvSpPr>
          <p:cNvPr id="23" name="Freeform 35"/>
          <p:cNvSpPr>
            <a:spLocks/>
          </p:cNvSpPr>
          <p:nvPr/>
        </p:nvSpPr>
        <p:spPr bwMode="white">
          <a:xfrm>
            <a:off x="-196218" y="1762117"/>
            <a:ext cx="2517765" cy="6823645"/>
          </a:xfrm>
          <a:custGeom>
            <a:avLst/>
            <a:gdLst>
              <a:gd name="T0" fmla="*/ 901 w 1398"/>
              <a:gd name="T1" fmla="*/ 142 h 4117"/>
              <a:gd name="T2" fmla="*/ 627 w 1398"/>
              <a:gd name="T3" fmla="*/ 341 h 4117"/>
              <a:gd name="T4" fmla="*/ 477 w 1398"/>
              <a:gd name="T5" fmla="*/ 611 h 4117"/>
              <a:gd name="T6" fmla="*/ 477 w 1398"/>
              <a:gd name="T7" fmla="*/ 950 h 4117"/>
              <a:gd name="T8" fmla="*/ 608 w 1398"/>
              <a:gd name="T9" fmla="*/ 1279 h 4117"/>
              <a:gd name="T10" fmla="*/ 690 w 1398"/>
              <a:gd name="T11" fmla="*/ 1853 h 4117"/>
              <a:gd name="T12" fmla="*/ 1176 w 1398"/>
              <a:gd name="T13" fmla="*/ 1888 h 4117"/>
              <a:gd name="T14" fmla="*/ 1398 w 1398"/>
              <a:gd name="T15" fmla="*/ 2588 h 4117"/>
              <a:gd name="T16" fmla="*/ 1042 w 1398"/>
              <a:gd name="T17" fmla="*/ 3142 h 4117"/>
              <a:gd name="T18" fmla="*/ 901 w 1398"/>
              <a:gd name="T19" fmla="*/ 3441 h 4117"/>
              <a:gd name="T20" fmla="*/ 690 w 1398"/>
              <a:gd name="T21" fmla="*/ 4117 h 4117"/>
              <a:gd name="T22" fmla="*/ 0 w 1398"/>
              <a:gd name="T23" fmla="*/ 4117 h 4117"/>
              <a:gd name="T24" fmla="*/ 0 w 1398"/>
              <a:gd name="T25" fmla="*/ 0 h 4117"/>
              <a:gd name="T26" fmla="*/ 699 w 1398"/>
              <a:gd name="T27" fmla="*/ 0 h 4117"/>
              <a:gd name="T28" fmla="*/ 901 w 1398"/>
              <a:gd name="T29" fmla="*/ 142 h 411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0 w 10000"/>
              <a:gd name="connsiteY12" fmla="*/ 67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507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67">
                <a:moveTo>
                  <a:pt x="9519" y="11"/>
                </a:moveTo>
                <a:cubicBezTo>
                  <a:pt x="6737" y="306"/>
                  <a:pt x="6972" y="468"/>
                  <a:pt x="5294" y="763"/>
                </a:cubicBezTo>
                <a:lnTo>
                  <a:pt x="4123" y="1573"/>
                </a:lnTo>
                <a:lnTo>
                  <a:pt x="4438" y="2346"/>
                </a:lnTo>
                <a:cubicBezTo>
                  <a:pt x="4408" y="2622"/>
                  <a:pt x="5109" y="2898"/>
                  <a:pt x="5079" y="3174"/>
                </a:cubicBezTo>
                <a:cubicBezTo>
                  <a:pt x="5031" y="3639"/>
                  <a:pt x="4984" y="4103"/>
                  <a:pt x="4936" y="4568"/>
                </a:cubicBezTo>
                <a:lnTo>
                  <a:pt x="8412" y="4653"/>
                </a:lnTo>
                <a:lnTo>
                  <a:pt x="10000" y="6353"/>
                </a:lnTo>
                <a:lnTo>
                  <a:pt x="7454" y="7699"/>
                </a:lnTo>
                <a:lnTo>
                  <a:pt x="6445" y="8425"/>
                </a:lnTo>
                <a:lnTo>
                  <a:pt x="4936" y="10067"/>
                </a:lnTo>
                <a:lnTo>
                  <a:pt x="0" y="10067"/>
                </a:lnTo>
                <a:cubicBezTo>
                  <a:pt x="13" y="6711"/>
                  <a:pt x="26" y="3356"/>
                  <a:pt x="39" y="0"/>
                </a:cubicBezTo>
                <a:lnTo>
                  <a:pt x="5315" y="0"/>
                </a:lnTo>
                <a:lnTo>
                  <a:pt x="9519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9" name="Freeform 36"/>
          <p:cNvSpPr>
            <a:spLocks noEditPoints="1"/>
          </p:cNvSpPr>
          <p:nvPr/>
        </p:nvSpPr>
        <p:spPr bwMode="auto">
          <a:xfrm>
            <a:off x="522098" y="1600201"/>
            <a:ext cx="3832821" cy="5233907"/>
          </a:xfrm>
          <a:custGeom>
            <a:avLst/>
            <a:gdLst>
              <a:gd name="T0" fmla="*/ 913 w 1589"/>
              <a:gd name="T1" fmla="*/ 29 h 2169"/>
              <a:gd name="T2" fmla="*/ 126 w 1589"/>
              <a:gd name="T3" fmla="*/ 393 h 2169"/>
              <a:gd name="T4" fmla="*/ 89 w 1589"/>
              <a:gd name="T5" fmla="*/ 690 h 2169"/>
              <a:gd name="T6" fmla="*/ 103 w 1589"/>
              <a:gd name="T7" fmla="*/ 930 h 2169"/>
              <a:gd name="T8" fmla="*/ 20 w 1589"/>
              <a:gd name="T9" fmla="*/ 1132 h 2169"/>
              <a:gd name="T10" fmla="*/ 99 w 1589"/>
              <a:gd name="T11" fmla="*/ 1174 h 2169"/>
              <a:gd name="T12" fmla="*/ 69 w 1589"/>
              <a:gd name="T13" fmla="*/ 1255 h 2169"/>
              <a:gd name="T14" fmla="*/ 107 w 1589"/>
              <a:gd name="T15" fmla="*/ 1335 h 2169"/>
              <a:gd name="T16" fmla="*/ 90 w 1589"/>
              <a:gd name="T17" fmla="*/ 1427 h 2169"/>
              <a:gd name="T18" fmla="*/ 153 w 1589"/>
              <a:gd name="T19" fmla="*/ 1482 h 2169"/>
              <a:gd name="T20" fmla="*/ 229 w 1589"/>
              <a:gd name="T21" fmla="*/ 1642 h 2169"/>
              <a:gd name="T22" fmla="*/ 583 w 1589"/>
              <a:gd name="T23" fmla="*/ 1567 h 2169"/>
              <a:gd name="T24" fmla="*/ 675 w 1589"/>
              <a:gd name="T25" fmla="*/ 1816 h 2169"/>
              <a:gd name="T26" fmla="*/ 630 w 1589"/>
              <a:gd name="T27" fmla="*/ 2057 h 2169"/>
              <a:gd name="T28" fmla="*/ 696 w 1589"/>
              <a:gd name="T29" fmla="*/ 2163 h 2169"/>
              <a:gd name="T30" fmla="*/ 1299 w 1589"/>
              <a:gd name="T31" fmla="*/ 1653 h 2169"/>
              <a:gd name="T32" fmla="*/ 1589 w 1589"/>
              <a:gd name="T33" fmla="*/ 633 h 2169"/>
              <a:gd name="T34" fmla="*/ 1216 w 1589"/>
              <a:gd name="T35" fmla="*/ 1223 h 2169"/>
              <a:gd name="T36" fmla="*/ 1103 w 1589"/>
              <a:gd name="T37" fmla="*/ 1202 h 2169"/>
              <a:gd name="T38" fmla="*/ 1051 w 1589"/>
              <a:gd name="T39" fmla="*/ 1111 h 2169"/>
              <a:gd name="T40" fmla="*/ 975 w 1589"/>
              <a:gd name="T41" fmla="*/ 1004 h 2169"/>
              <a:gd name="T42" fmla="*/ 818 w 1589"/>
              <a:gd name="T43" fmla="*/ 995 h 2169"/>
              <a:gd name="T44" fmla="*/ 630 w 1589"/>
              <a:gd name="T45" fmla="*/ 887 h 2169"/>
              <a:gd name="T46" fmla="*/ 551 w 1589"/>
              <a:gd name="T47" fmla="*/ 808 h 2169"/>
              <a:gd name="T48" fmla="*/ 442 w 1589"/>
              <a:gd name="T49" fmla="*/ 755 h 2169"/>
              <a:gd name="T50" fmla="*/ 341 w 1589"/>
              <a:gd name="T51" fmla="*/ 708 h 2169"/>
              <a:gd name="T52" fmla="*/ 171 w 1589"/>
              <a:gd name="T53" fmla="*/ 590 h 2169"/>
              <a:gd name="T54" fmla="*/ 198 w 1589"/>
              <a:gd name="T55" fmla="*/ 482 h 2169"/>
              <a:gd name="T56" fmla="*/ 244 w 1589"/>
              <a:gd name="T57" fmla="*/ 409 h 2169"/>
              <a:gd name="T58" fmla="*/ 370 w 1589"/>
              <a:gd name="T59" fmla="*/ 283 h 2169"/>
              <a:gd name="T60" fmla="*/ 457 w 1589"/>
              <a:gd name="T61" fmla="*/ 211 h 2169"/>
              <a:gd name="T62" fmla="*/ 592 w 1589"/>
              <a:gd name="T63" fmla="*/ 147 h 2169"/>
              <a:gd name="T64" fmla="*/ 782 w 1589"/>
              <a:gd name="T65" fmla="*/ 96 h 2169"/>
              <a:gd name="T66" fmla="*/ 936 w 1589"/>
              <a:gd name="T67" fmla="*/ 87 h 2169"/>
              <a:gd name="T68" fmla="*/ 1105 w 1589"/>
              <a:gd name="T69" fmla="*/ 108 h 2169"/>
              <a:gd name="T70" fmla="*/ 1373 w 1589"/>
              <a:gd name="T71" fmla="*/ 309 h 2169"/>
              <a:gd name="T72" fmla="*/ 1523 w 1589"/>
              <a:gd name="T73" fmla="*/ 620 h 2169"/>
              <a:gd name="T74" fmla="*/ 1529 w 1589"/>
              <a:gd name="T75" fmla="*/ 754 h 2169"/>
              <a:gd name="T76" fmla="*/ 1439 w 1589"/>
              <a:gd name="T77" fmla="*/ 910 h 2169"/>
              <a:gd name="T78" fmla="*/ 1297 w 1589"/>
              <a:gd name="T79" fmla="*/ 110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89" h="2169">
                <a:moveTo>
                  <a:pt x="1589" y="633"/>
                </a:moveTo>
                <a:cubicBezTo>
                  <a:pt x="1589" y="257"/>
                  <a:pt x="1275" y="0"/>
                  <a:pt x="913" y="29"/>
                </a:cubicBezTo>
                <a:cubicBezTo>
                  <a:pt x="552" y="57"/>
                  <a:pt x="378" y="162"/>
                  <a:pt x="302" y="210"/>
                </a:cubicBezTo>
                <a:cubicBezTo>
                  <a:pt x="226" y="257"/>
                  <a:pt x="152" y="341"/>
                  <a:pt x="126" y="393"/>
                </a:cubicBezTo>
                <a:cubicBezTo>
                  <a:pt x="99" y="445"/>
                  <a:pt x="83" y="542"/>
                  <a:pt x="80" y="587"/>
                </a:cubicBezTo>
                <a:cubicBezTo>
                  <a:pt x="77" y="632"/>
                  <a:pt x="82" y="660"/>
                  <a:pt x="89" y="690"/>
                </a:cubicBezTo>
                <a:cubicBezTo>
                  <a:pt x="96" y="720"/>
                  <a:pt x="126" y="769"/>
                  <a:pt x="135" y="806"/>
                </a:cubicBezTo>
                <a:cubicBezTo>
                  <a:pt x="143" y="842"/>
                  <a:pt x="120" y="904"/>
                  <a:pt x="103" y="930"/>
                </a:cubicBezTo>
                <a:cubicBezTo>
                  <a:pt x="87" y="955"/>
                  <a:pt x="29" y="1039"/>
                  <a:pt x="15" y="1060"/>
                </a:cubicBezTo>
                <a:cubicBezTo>
                  <a:pt x="0" y="1081"/>
                  <a:pt x="10" y="1109"/>
                  <a:pt x="20" y="1132"/>
                </a:cubicBezTo>
                <a:cubicBezTo>
                  <a:pt x="30" y="1156"/>
                  <a:pt x="67" y="1165"/>
                  <a:pt x="75" y="1168"/>
                </a:cubicBezTo>
                <a:cubicBezTo>
                  <a:pt x="83" y="1171"/>
                  <a:pt x="96" y="1171"/>
                  <a:pt x="99" y="1174"/>
                </a:cubicBezTo>
                <a:cubicBezTo>
                  <a:pt x="101" y="1177"/>
                  <a:pt x="97" y="1202"/>
                  <a:pt x="92" y="1217"/>
                </a:cubicBezTo>
                <a:cubicBezTo>
                  <a:pt x="88" y="1231"/>
                  <a:pt x="74" y="1247"/>
                  <a:pt x="69" y="1255"/>
                </a:cubicBezTo>
                <a:cubicBezTo>
                  <a:pt x="64" y="1264"/>
                  <a:pt x="72" y="1292"/>
                  <a:pt x="80" y="1309"/>
                </a:cubicBezTo>
                <a:cubicBezTo>
                  <a:pt x="87" y="1326"/>
                  <a:pt x="107" y="1335"/>
                  <a:pt x="107" y="1335"/>
                </a:cubicBezTo>
                <a:cubicBezTo>
                  <a:pt x="107" y="1335"/>
                  <a:pt x="79" y="1358"/>
                  <a:pt x="80" y="1384"/>
                </a:cubicBezTo>
                <a:cubicBezTo>
                  <a:pt x="80" y="1410"/>
                  <a:pt x="84" y="1423"/>
                  <a:pt x="90" y="1427"/>
                </a:cubicBezTo>
                <a:cubicBezTo>
                  <a:pt x="95" y="1431"/>
                  <a:pt x="127" y="1439"/>
                  <a:pt x="135" y="1451"/>
                </a:cubicBezTo>
                <a:cubicBezTo>
                  <a:pt x="143" y="1462"/>
                  <a:pt x="151" y="1473"/>
                  <a:pt x="153" y="1482"/>
                </a:cubicBezTo>
                <a:cubicBezTo>
                  <a:pt x="154" y="1488"/>
                  <a:pt x="150" y="1502"/>
                  <a:pt x="149" y="1511"/>
                </a:cubicBezTo>
                <a:cubicBezTo>
                  <a:pt x="145" y="1553"/>
                  <a:pt x="162" y="1638"/>
                  <a:pt x="229" y="1642"/>
                </a:cubicBezTo>
                <a:cubicBezTo>
                  <a:pt x="282" y="1645"/>
                  <a:pt x="365" y="1614"/>
                  <a:pt x="396" y="1607"/>
                </a:cubicBezTo>
                <a:cubicBezTo>
                  <a:pt x="426" y="1601"/>
                  <a:pt x="559" y="1551"/>
                  <a:pt x="583" y="1567"/>
                </a:cubicBezTo>
                <a:cubicBezTo>
                  <a:pt x="608" y="1584"/>
                  <a:pt x="612" y="1609"/>
                  <a:pt x="619" y="1632"/>
                </a:cubicBezTo>
                <a:cubicBezTo>
                  <a:pt x="627" y="1656"/>
                  <a:pt x="665" y="1773"/>
                  <a:pt x="675" y="1816"/>
                </a:cubicBezTo>
                <a:cubicBezTo>
                  <a:pt x="685" y="1858"/>
                  <a:pt x="708" y="1934"/>
                  <a:pt x="714" y="1957"/>
                </a:cubicBezTo>
                <a:cubicBezTo>
                  <a:pt x="675" y="1967"/>
                  <a:pt x="635" y="2046"/>
                  <a:pt x="630" y="2057"/>
                </a:cubicBezTo>
                <a:cubicBezTo>
                  <a:pt x="609" y="2163"/>
                  <a:pt x="609" y="2163"/>
                  <a:pt x="609" y="2163"/>
                </a:cubicBezTo>
                <a:cubicBezTo>
                  <a:pt x="609" y="2163"/>
                  <a:pt x="697" y="2169"/>
                  <a:pt x="696" y="2163"/>
                </a:cubicBezTo>
                <a:cubicBezTo>
                  <a:pt x="695" y="2158"/>
                  <a:pt x="1263" y="1721"/>
                  <a:pt x="1263" y="1721"/>
                </a:cubicBezTo>
                <a:cubicBezTo>
                  <a:pt x="1299" y="1653"/>
                  <a:pt x="1299" y="1653"/>
                  <a:pt x="1299" y="1653"/>
                </a:cubicBezTo>
                <a:cubicBezTo>
                  <a:pt x="1219" y="1406"/>
                  <a:pt x="1279" y="1307"/>
                  <a:pt x="1355" y="1193"/>
                </a:cubicBezTo>
                <a:cubicBezTo>
                  <a:pt x="1426" y="1087"/>
                  <a:pt x="1589" y="1008"/>
                  <a:pt x="1589" y="633"/>
                </a:cubicBezTo>
                <a:close/>
                <a:moveTo>
                  <a:pt x="1297" y="1119"/>
                </a:moveTo>
                <a:cubicBezTo>
                  <a:pt x="1297" y="1169"/>
                  <a:pt x="1263" y="1211"/>
                  <a:pt x="1216" y="1223"/>
                </a:cubicBezTo>
                <a:cubicBezTo>
                  <a:pt x="1208" y="1245"/>
                  <a:pt x="1187" y="1261"/>
                  <a:pt x="1162" y="1261"/>
                </a:cubicBezTo>
                <a:cubicBezTo>
                  <a:pt x="1129" y="1261"/>
                  <a:pt x="1103" y="1234"/>
                  <a:pt x="1103" y="1202"/>
                </a:cubicBezTo>
                <a:cubicBezTo>
                  <a:pt x="1103" y="1197"/>
                  <a:pt x="1104" y="1191"/>
                  <a:pt x="1106" y="1186"/>
                </a:cubicBezTo>
                <a:cubicBezTo>
                  <a:pt x="1074" y="1176"/>
                  <a:pt x="1051" y="1146"/>
                  <a:pt x="1051" y="1111"/>
                </a:cubicBezTo>
                <a:cubicBezTo>
                  <a:pt x="1051" y="1107"/>
                  <a:pt x="1052" y="1103"/>
                  <a:pt x="1052" y="1099"/>
                </a:cubicBezTo>
                <a:cubicBezTo>
                  <a:pt x="1010" y="1087"/>
                  <a:pt x="978" y="1050"/>
                  <a:pt x="975" y="1004"/>
                </a:cubicBezTo>
                <a:cubicBezTo>
                  <a:pt x="946" y="1001"/>
                  <a:pt x="920" y="993"/>
                  <a:pt x="895" y="981"/>
                </a:cubicBezTo>
                <a:cubicBezTo>
                  <a:pt x="871" y="990"/>
                  <a:pt x="845" y="995"/>
                  <a:pt x="818" y="995"/>
                </a:cubicBezTo>
                <a:cubicBezTo>
                  <a:pt x="738" y="995"/>
                  <a:pt x="668" y="952"/>
                  <a:pt x="631" y="887"/>
                </a:cubicBezTo>
                <a:cubicBezTo>
                  <a:pt x="631" y="887"/>
                  <a:pt x="630" y="887"/>
                  <a:pt x="630" y="887"/>
                </a:cubicBezTo>
                <a:cubicBezTo>
                  <a:pt x="586" y="887"/>
                  <a:pt x="551" y="852"/>
                  <a:pt x="551" y="809"/>
                </a:cubicBezTo>
                <a:cubicBezTo>
                  <a:pt x="551" y="809"/>
                  <a:pt x="551" y="809"/>
                  <a:pt x="551" y="808"/>
                </a:cubicBezTo>
                <a:cubicBezTo>
                  <a:pt x="549" y="809"/>
                  <a:pt x="547" y="809"/>
                  <a:pt x="545" y="809"/>
                </a:cubicBezTo>
                <a:cubicBezTo>
                  <a:pt x="502" y="809"/>
                  <a:pt x="465" y="787"/>
                  <a:pt x="442" y="755"/>
                </a:cubicBezTo>
                <a:cubicBezTo>
                  <a:pt x="433" y="758"/>
                  <a:pt x="424" y="760"/>
                  <a:pt x="414" y="760"/>
                </a:cubicBezTo>
                <a:cubicBezTo>
                  <a:pt x="380" y="760"/>
                  <a:pt x="352" y="738"/>
                  <a:pt x="341" y="708"/>
                </a:cubicBezTo>
                <a:cubicBezTo>
                  <a:pt x="327" y="713"/>
                  <a:pt x="312" y="716"/>
                  <a:pt x="297" y="716"/>
                </a:cubicBezTo>
                <a:cubicBezTo>
                  <a:pt x="227" y="716"/>
                  <a:pt x="171" y="660"/>
                  <a:pt x="171" y="590"/>
                </a:cubicBezTo>
                <a:cubicBezTo>
                  <a:pt x="171" y="559"/>
                  <a:pt x="183" y="530"/>
                  <a:pt x="202" y="508"/>
                </a:cubicBezTo>
                <a:cubicBezTo>
                  <a:pt x="199" y="500"/>
                  <a:pt x="198" y="491"/>
                  <a:pt x="198" y="482"/>
                </a:cubicBezTo>
                <a:cubicBezTo>
                  <a:pt x="198" y="450"/>
                  <a:pt x="217" y="422"/>
                  <a:pt x="244" y="410"/>
                </a:cubicBezTo>
                <a:cubicBezTo>
                  <a:pt x="244" y="410"/>
                  <a:pt x="244" y="409"/>
                  <a:pt x="244" y="409"/>
                </a:cubicBezTo>
                <a:cubicBezTo>
                  <a:pt x="244" y="340"/>
                  <a:pt x="300" y="283"/>
                  <a:pt x="370" y="283"/>
                </a:cubicBezTo>
                <a:cubicBezTo>
                  <a:pt x="370" y="283"/>
                  <a:pt x="370" y="283"/>
                  <a:pt x="370" y="283"/>
                </a:cubicBezTo>
                <a:cubicBezTo>
                  <a:pt x="370" y="282"/>
                  <a:pt x="370" y="281"/>
                  <a:pt x="370" y="280"/>
                </a:cubicBezTo>
                <a:cubicBezTo>
                  <a:pt x="370" y="236"/>
                  <a:pt x="414" y="211"/>
                  <a:pt x="457" y="211"/>
                </a:cubicBezTo>
                <a:cubicBezTo>
                  <a:pt x="470" y="211"/>
                  <a:pt x="481" y="214"/>
                  <a:pt x="492" y="219"/>
                </a:cubicBezTo>
                <a:cubicBezTo>
                  <a:pt x="514" y="181"/>
                  <a:pt x="545" y="147"/>
                  <a:pt x="592" y="147"/>
                </a:cubicBezTo>
                <a:cubicBezTo>
                  <a:pt x="609" y="147"/>
                  <a:pt x="626" y="151"/>
                  <a:pt x="641" y="157"/>
                </a:cubicBezTo>
                <a:cubicBezTo>
                  <a:pt x="679" y="125"/>
                  <a:pt x="728" y="96"/>
                  <a:pt x="782" y="96"/>
                </a:cubicBezTo>
                <a:cubicBezTo>
                  <a:pt x="817" y="96"/>
                  <a:pt x="841" y="99"/>
                  <a:pt x="871" y="114"/>
                </a:cubicBezTo>
                <a:cubicBezTo>
                  <a:pt x="888" y="105"/>
                  <a:pt x="916" y="87"/>
                  <a:pt x="936" y="87"/>
                </a:cubicBezTo>
                <a:cubicBezTo>
                  <a:pt x="980" y="87"/>
                  <a:pt x="1011" y="86"/>
                  <a:pt x="1033" y="120"/>
                </a:cubicBezTo>
                <a:cubicBezTo>
                  <a:pt x="1046" y="111"/>
                  <a:pt x="1088" y="108"/>
                  <a:pt x="1105" y="108"/>
                </a:cubicBezTo>
                <a:cubicBezTo>
                  <a:pt x="1139" y="108"/>
                  <a:pt x="1188" y="156"/>
                  <a:pt x="1199" y="186"/>
                </a:cubicBezTo>
                <a:cubicBezTo>
                  <a:pt x="1279" y="152"/>
                  <a:pt x="1357" y="225"/>
                  <a:pt x="1373" y="309"/>
                </a:cubicBezTo>
                <a:cubicBezTo>
                  <a:pt x="1432" y="305"/>
                  <a:pt x="1485" y="391"/>
                  <a:pt x="1462" y="442"/>
                </a:cubicBezTo>
                <a:cubicBezTo>
                  <a:pt x="1513" y="483"/>
                  <a:pt x="1523" y="549"/>
                  <a:pt x="1523" y="620"/>
                </a:cubicBezTo>
                <a:cubicBezTo>
                  <a:pt x="1523" y="645"/>
                  <a:pt x="1519" y="669"/>
                  <a:pt x="1512" y="692"/>
                </a:cubicBezTo>
                <a:cubicBezTo>
                  <a:pt x="1522" y="710"/>
                  <a:pt x="1529" y="731"/>
                  <a:pt x="1529" y="754"/>
                </a:cubicBezTo>
                <a:cubicBezTo>
                  <a:pt x="1529" y="814"/>
                  <a:pt x="1487" y="864"/>
                  <a:pt x="1432" y="877"/>
                </a:cubicBezTo>
                <a:cubicBezTo>
                  <a:pt x="1437" y="887"/>
                  <a:pt x="1439" y="898"/>
                  <a:pt x="1439" y="910"/>
                </a:cubicBezTo>
                <a:cubicBezTo>
                  <a:pt x="1439" y="946"/>
                  <a:pt x="1415" y="976"/>
                  <a:pt x="1383" y="985"/>
                </a:cubicBezTo>
                <a:cubicBezTo>
                  <a:pt x="1381" y="1040"/>
                  <a:pt x="1346" y="1087"/>
                  <a:pt x="1297" y="1105"/>
                </a:cubicBezTo>
                <a:cubicBezTo>
                  <a:pt x="1297" y="1110"/>
                  <a:pt x="1297" y="1114"/>
                  <a:pt x="1297" y="11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24" name="Freeform 108"/>
          <p:cNvSpPr>
            <a:spLocks noEditPoints="1"/>
          </p:cNvSpPr>
          <p:nvPr/>
        </p:nvSpPr>
        <p:spPr bwMode="auto">
          <a:xfrm>
            <a:off x="2114727" y="2267871"/>
            <a:ext cx="1177927" cy="1242138"/>
          </a:xfrm>
          <a:custGeom>
            <a:avLst/>
            <a:gdLst>
              <a:gd name="T0" fmla="*/ 594 w 594"/>
              <a:gd name="T1" fmla="*/ 421 h 627"/>
              <a:gd name="T2" fmla="*/ 594 w 594"/>
              <a:gd name="T3" fmla="*/ 420 h 627"/>
              <a:gd name="T4" fmla="*/ 594 w 594"/>
              <a:gd name="T5" fmla="*/ 419 h 627"/>
              <a:gd name="T6" fmla="*/ 594 w 594"/>
              <a:gd name="T7" fmla="*/ 418 h 627"/>
              <a:gd name="T8" fmla="*/ 499 w 594"/>
              <a:gd name="T9" fmla="*/ 149 h 627"/>
              <a:gd name="T10" fmla="*/ 498 w 594"/>
              <a:gd name="T11" fmla="*/ 147 h 627"/>
              <a:gd name="T12" fmla="*/ 496 w 594"/>
              <a:gd name="T13" fmla="*/ 146 h 627"/>
              <a:gd name="T14" fmla="*/ 494 w 594"/>
              <a:gd name="T15" fmla="*/ 145 h 627"/>
              <a:gd name="T16" fmla="*/ 329 w 594"/>
              <a:gd name="T17" fmla="*/ 100 h 627"/>
              <a:gd name="T18" fmla="*/ 305 w 594"/>
              <a:gd name="T19" fmla="*/ 68 h 627"/>
              <a:gd name="T20" fmla="*/ 298 w 594"/>
              <a:gd name="T21" fmla="*/ 0 h 627"/>
              <a:gd name="T22" fmla="*/ 291 w 594"/>
              <a:gd name="T23" fmla="*/ 68 h 627"/>
              <a:gd name="T24" fmla="*/ 105 w 594"/>
              <a:gd name="T25" fmla="*/ 39 h 627"/>
              <a:gd name="T26" fmla="*/ 103 w 594"/>
              <a:gd name="T27" fmla="*/ 38 h 627"/>
              <a:gd name="T28" fmla="*/ 101 w 594"/>
              <a:gd name="T29" fmla="*/ 39 h 627"/>
              <a:gd name="T30" fmla="*/ 99 w 594"/>
              <a:gd name="T31" fmla="*/ 40 h 627"/>
              <a:gd name="T32" fmla="*/ 97 w 594"/>
              <a:gd name="T33" fmla="*/ 41 h 627"/>
              <a:gd name="T34" fmla="*/ 97 w 594"/>
              <a:gd name="T35" fmla="*/ 43 h 627"/>
              <a:gd name="T36" fmla="*/ 1 w 594"/>
              <a:gd name="T37" fmla="*/ 310 h 627"/>
              <a:gd name="T38" fmla="*/ 0 w 594"/>
              <a:gd name="T39" fmla="*/ 311 h 627"/>
              <a:gd name="T40" fmla="*/ 0 w 594"/>
              <a:gd name="T41" fmla="*/ 313 h 627"/>
              <a:gd name="T42" fmla="*/ 0 w 594"/>
              <a:gd name="T43" fmla="*/ 314 h 627"/>
              <a:gd name="T44" fmla="*/ 1 w 594"/>
              <a:gd name="T45" fmla="*/ 315 h 627"/>
              <a:gd name="T46" fmla="*/ 1 w 594"/>
              <a:gd name="T47" fmla="*/ 316 h 627"/>
              <a:gd name="T48" fmla="*/ 1 w 594"/>
              <a:gd name="T49" fmla="*/ 316 h 627"/>
              <a:gd name="T50" fmla="*/ 205 w 594"/>
              <a:gd name="T51" fmla="*/ 316 h 627"/>
              <a:gd name="T52" fmla="*/ 205 w 594"/>
              <a:gd name="T53" fmla="*/ 316 h 627"/>
              <a:gd name="T54" fmla="*/ 205 w 594"/>
              <a:gd name="T55" fmla="*/ 315 h 627"/>
              <a:gd name="T56" fmla="*/ 206 w 594"/>
              <a:gd name="T57" fmla="*/ 314 h 627"/>
              <a:gd name="T58" fmla="*/ 206 w 594"/>
              <a:gd name="T59" fmla="*/ 313 h 627"/>
              <a:gd name="T60" fmla="*/ 206 w 594"/>
              <a:gd name="T61" fmla="*/ 311 h 627"/>
              <a:gd name="T62" fmla="*/ 205 w 594"/>
              <a:gd name="T63" fmla="*/ 310 h 627"/>
              <a:gd name="T64" fmla="*/ 266 w 594"/>
              <a:gd name="T65" fmla="*/ 97 h 627"/>
              <a:gd name="T66" fmla="*/ 291 w 594"/>
              <a:gd name="T67" fmla="*/ 130 h 627"/>
              <a:gd name="T68" fmla="*/ 182 w 594"/>
              <a:gd name="T69" fmla="*/ 578 h 627"/>
              <a:gd name="T70" fmla="*/ 146 w 594"/>
              <a:gd name="T71" fmla="*/ 627 h 627"/>
              <a:gd name="T72" fmla="*/ 457 w 594"/>
              <a:gd name="T73" fmla="*/ 620 h 627"/>
              <a:gd name="T74" fmla="*/ 305 w 594"/>
              <a:gd name="T75" fmla="*/ 578 h 627"/>
              <a:gd name="T76" fmla="*/ 326 w 594"/>
              <a:gd name="T77" fmla="*/ 114 h 627"/>
              <a:gd name="T78" fmla="*/ 389 w 594"/>
              <a:gd name="T79" fmla="*/ 418 h 627"/>
              <a:gd name="T80" fmla="*/ 389 w 594"/>
              <a:gd name="T81" fmla="*/ 419 h 627"/>
              <a:gd name="T82" fmla="*/ 388 w 594"/>
              <a:gd name="T83" fmla="*/ 420 h 627"/>
              <a:gd name="T84" fmla="*/ 389 w 594"/>
              <a:gd name="T85" fmla="*/ 421 h 627"/>
              <a:gd name="T86" fmla="*/ 389 w 594"/>
              <a:gd name="T87" fmla="*/ 422 h 627"/>
              <a:gd name="T88" fmla="*/ 390 w 594"/>
              <a:gd name="T89" fmla="*/ 424 h 627"/>
              <a:gd name="T90" fmla="*/ 390 w 594"/>
              <a:gd name="T91" fmla="*/ 424 h 627"/>
              <a:gd name="T92" fmla="*/ 593 w 594"/>
              <a:gd name="T93" fmla="*/ 424 h 627"/>
              <a:gd name="T94" fmla="*/ 593 w 594"/>
              <a:gd name="T95" fmla="*/ 424 h 627"/>
              <a:gd name="T96" fmla="*/ 594 w 594"/>
              <a:gd name="T97" fmla="*/ 422 h 627"/>
              <a:gd name="T98" fmla="*/ 103 w 594"/>
              <a:gd name="T99" fmla="*/ 66 h 627"/>
              <a:gd name="T100" fmla="*/ 17 w 594"/>
              <a:gd name="T101" fmla="*/ 306 h 627"/>
              <a:gd name="T102" fmla="*/ 103 w 594"/>
              <a:gd name="T103" fmla="*/ 353 h 627"/>
              <a:gd name="T104" fmla="*/ 185 w 594"/>
              <a:gd name="T105" fmla="*/ 320 h 627"/>
              <a:gd name="T106" fmla="*/ 442 w 594"/>
              <a:gd name="T107" fmla="*/ 613 h 627"/>
              <a:gd name="T108" fmla="*/ 182 w 594"/>
              <a:gd name="T109" fmla="*/ 592 h 627"/>
              <a:gd name="T110" fmla="*/ 442 w 594"/>
              <a:gd name="T111" fmla="*/ 613 h 627"/>
              <a:gd name="T112" fmla="*/ 280 w 594"/>
              <a:gd name="T113" fmla="*/ 99 h 627"/>
              <a:gd name="T114" fmla="*/ 315 w 594"/>
              <a:gd name="T115" fmla="*/ 99 h 627"/>
              <a:gd name="T116" fmla="*/ 577 w 594"/>
              <a:gd name="T117" fmla="*/ 413 h 627"/>
              <a:gd name="T118" fmla="*/ 492 w 594"/>
              <a:gd name="T119" fmla="*/ 173 h 627"/>
              <a:gd name="T120" fmla="*/ 491 w 594"/>
              <a:gd name="T121" fmla="*/ 460 h 627"/>
              <a:gd name="T122" fmla="*/ 573 w 594"/>
              <a:gd name="T123" fmla="*/ 4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4" h="627">
                <a:moveTo>
                  <a:pt x="594" y="422"/>
                </a:moveTo>
                <a:cubicBezTo>
                  <a:pt x="594" y="422"/>
                  <a:pt x="594" y="421"/>
                  <a:pt x="594" y="421"/>
                </a:cubicBezTo>
                <a:cubicBezTo>
                  <a:pt x="594" y="421"/>
                  <a:pt x="594" y="421"/>
                  <a:pt x="594" y="420"/>
                </a:cubicBezTo>
                <a:cubicBezTo>
                  <a:pt x="594" y="420"/>
                  <a:pt x="594" y="420"/>
                  <a:pt x="594" y="420"/>
                </a:cubicBezTo>
                <a:cubicBezTo>
                  <a:pt x="594" y="420"/>
                  <a:pt x="594" y="420"/>
                  <a:pt x="594" y="419"/>
                </a:cubicBezTo>
                <a:cubicBezTo>
                  <a:pt x="594" y="419"/>
                  <a:pt x="594" y="419"/>
                  <a:pt x="594" y="419"/>
                </a:cubicBezTo>
                <a:cubicBezTo>
                  <a:pt x="594" y="419"/>
                  <a:pt x="594" y="418"/>
                  <a:pt x="594" y="418"/>
                </a:cubicBezTo>
                <a:cubicBezTo>
                  <a:pt x="594" y="418"/>
                  <a:pt x="594" y="418"/>
                  <a:pt x="594" y="418"/>
                </a:cubicBezTo>
                <a:cubicBezTo>
                  <a:pt x="499" y="149"/>
                  <a:pt x="499" y="149"/>
                  <a:pt x="499" y="149"/>
                </a:cubicBezTo>
                <a:cubicBezTo>
                  <a:pt x="499" y="149"/>
                  <a:pt x="499" y="149"/>
                  <a:pt x="499" y="149"/>
                </a:cubicBezTo>
                <a:cubicBezTo>
                  <a:pt x="498" y="149"/>
                  <a:pt x="498" y="148"/>
                  <a:pt x="498" y="148"/>
                </a:cubicBezTo>
                <a:cubicBezTo>
                  <a:pt x="498" y="148"/>
                  <a:pt x="498" y="148"/>
                  <a:pt x="498" y="147"/>
                </a:cubicBezTo>
                <a:cubicBezTo>
                  <a:pt x="497" y="147"/>
                  <a:pt x="497" y="147"/>
                  <a:pt x="496" y="146"/>
                </a:cubicBezTo>
                <a:cubicBezTo>
                  <a:pt x="496" y="146"/>
                  <a:pt x="496" y="146"/>
                  <a:pt x="496" y="146"/>
                </a:cubicBezTo>
                <a:cubicBezTo>
                  <a:pt x="495" y="146"/>
                  <a:pt x="495" y="145"/>
                  <a:pt x="494" y="145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329" y="100"/>
                  <a:pt x="329" y="100"/>
                  <a:pt x="329" y="100"/>
                </a:cubicBezTo>
                <a:cubicBezTo>
                  <a:pt x="329" y="100"/>
                  <a:pt x="329" y="99"/>
                  <a:pt x="329" y="99"/>
                </a:cubicBezTo>
                <a:cubicBezTo>
                  <a:pt x="329" y="84"/>
                  <a:pt x="319" y="72"/>
                  <a:pt x="305" y="68"/>
                </a:cubicBezTo>
                <a:cubicBezTo>
                  <a:pt x="305" y="7"/>
                  <a:pt x="305" y="7"/>
                  <a:pt x="305" y="7"/>
                </a:cubicBezTo>
                <a:cubicBezTo>
                  <a:pt x="305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68"/>
                  <a:pt x="291" y="68"/>
                  <a:pt x="291" y="68"/>
                </a:cubicBezTo>
                <a:cubicBezTo>
                  <a:pt x="282" y="70"/>
                  <a:pt x="275" y="76"/>
                  <a:pt x="270" y="84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3" y="39"/>
                  <a:pt x="103" y="38"/>
                  <a:pt x="103" y="38"/>
                </a:cubicBezTo>
                <a:cubicBezTo>
                  <a:pt x="103" y="38"/>
                  <a:pt x="103" y="39"/>
                  <a:pt x="103" y="39"/>
                </a:cubicBezTo>
                <a:cubicBezTo>
                  <a:pt x="102" y="39"/>
                  <a:pt x="102" y="39"/>
                  <a:pt x="101" y="39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0" y="39"/>
                  <a:pt x="100" y="39"/>
                  <a:pt x="99" y="40"/>
                </a:cubicBezTo>
                <a:cubicBezTo>
                  <a:pt x="99" y="40"/>
                  <a:pt x="99" y="40"/>
                  <a:pt x="99" y="40"/>
                </a:cubicBezTo>
                <a:cubicBezTo>
                  <a:pt x="98" y="40"/>
                  <a:pt x="98" y="41"/>
                  <a:pt x="97" y="41"/>
                </a:cubicBezTo>
                <a:cubicBezTo>
                  <a:pt x="97" y="41"/>
                  <a:pt x="97" y="41"/>
                  <a:pt x="97" y="41"/>
                </a:cubicBezTo>
                <a:cubicBezTo>
                  <a:pt x="97" y="42"/>
                  <a:pt x="97" y="42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1" y="310"/>
                  <a:pt x="1" y="310"/>
                  <a:pt x="1" y="310"/>
                </a:cubicBezTo>
                <a:cubicBezTo>
                  <a:pt x="0" y="310"/>
                  <a:pt x="0" y="310"/>
                  <a:pt x="0" y="311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2"/>
                  <a:pt x="0" y="312"/>
                  <a:pt x="0" y="313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13"/>
                  <a:pt x="0" y="313"/>
                  <a:pt x="0" y="314"/>
                </a:cubicBezTo>
                <a:cubicBezTo>
                  <a:pt x="0" y="314"/>
                  <a:pt x="0" y="314"/>
                  <a:pt x="0" y="314"/>
                </a:cubicBezTo>
                <a:cubicBezTo>
                  <a:pt x="0" y="315"/>
                  <a:pt x="1" y="315"/>
                  <a:pt x="1" y="315"/>
                </a:cubicBezTo>
                <a:cubicBezTo>
                  <a:pt x="1" y="315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21" y="347"/>
                  <a:pt x="60" y="367"/>
                  <a:pt x="103" y="367"/>
                </a:cubicBezTo>
                <a:cubicBezTo>
                  <a:pt x="146" y="367"/>
                  <a:pt x="185" y="347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5"/>
                  <a:pt x="205" y="315"/>
                </a:cubicBezTo>
                <a:cubicBezTo>
                  <a:pt x="205" y="315"/>
                  <a:pt x="206" y="315"/>
                  <a:pt x="206" y="314"/>
                </a:cubicBezTo>
                <a:cubicBezTo>
                  <a:pt x="206" y="314"/>
                  <a:pt x="206" y="314"/>
                  <a:pt x="206" y="314"/>
                </a:cubicBezTo>
                <a:cubicBezTo>
                  <a:pt x="206" y="313"/>
                  <a:pt x="206" y="313"/>
                  <a:pt x="206" y="313"/>
                </a:cubicBezTo>
                <a:cubicBezTo>
                  <a:pt x="206" y="313"/>
                  <a:pt x="206" y="313"/>
                  <a:pt x="206" y="313"/>
                </a:cubicBezTo>
                <a:cubicBezTo>
                  <a:pt x="206" y="312"/>
                  <a:pt x="206" y="312"/>
                  <a:pt x="206" y="312"/>
                </a:cubicBezTo>
                <a:cubicBezTo>
                  <a:pt x="206" y="312"/>
                  <a:pt x="206" y="312"/>
                  <a:pt x="206" y="311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06" y="310"/>
                  <a:pt x="206" y="310"/>
                  <a:pt x="205" y="310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266" y="97"/>
                  <a:pt x="266" y="97"/>
                  <a:pt x="266" y="97"/>
                </a:cubicBezTo>
                <a:cubicBezTo>
                  <a:pt x="266" y="98"/>
                  <a:pt x="266" y="99"/>
                  <a:pt x="266" y="99"/>
                </a:cubicBezTo>
                <a:cubicBezTo>
                  <a:pt x="266" y="114"/>
                  <a:pt x="277" y="127"/>
                  <a:pt x="291" y="130"/>
                </a:cubicBezTo>
                <a:cubicBezTo>
                  <a:pt x="291" y="578"/>
                  <a:pt x="291" y="578"/>
                  <a:pt x="291" y="578"/>
                </a:cubicBezTo>
                <a:cubicBezTo>
                  <a:pt x="182" y="578"/>
                  <a:pt x="182" y="578"/>
                  <a:pt x="182" y="578"/>
                </a:cubicBezTo>
                <a:cubicBezTo>
                  <a:pt x="158" y="578"/>
                  <a:pt x="139" y="597"/>
                  <a:pt x="139" y="620"/>
                </a:cubicBezTo>
                <a:cubicBezTo>
                  <a:pt x="139" y="624"/>
                  <a:pt x="142" y="627"/>
                  <a:pt x="146" y="627"/>
                </a:cubicBezTo>
                <a:cubicBezTo>
                  <a:pt x="450" y="627"/>
                  <a:pt x="450" y="627"/>
                  <a:pt x="450" y="627"/>
                </a:cubicBezTo>
                <a:cubicBezTo>
                  <a:pt x="454" y="627"/>
                  <a:pt x="457" y="624"/>
                  <a:pt x="457" y="620"/>
                </a:cubicBezTo>
                <a:cubicBezTo>
                  <a:pt x="457" y="597"/>
                  <a:pt x="437" y="578"/>
                  <a:pt x="414" y="578"/>
                </a:cubicBezTo>
                <a:cubicBezTo>
                  <a:pt x="305" y="578"/>
                  <a:pt x="305" y="578"/>
                  <a:pt x="305" y="578"/>
                </a:cubicBezTo>
                <a:cubicBezTo>
                  <a:pt x="305" y="130"/>
                  <a:pt x="305" y="130"/>
                  <a:pt x="305" y="130"/>
                </a:cubicBezTo>
                <a:cubicBezTo>
                  <a:pt x="314" y="128"/>
                  <a:pt x="322" y="122"/>
                  <a:pt x="326" y="114"/>
                </a:cubicBezTo>
                <a:cubicBezTo>
                  <a:pt x="483" y="157"/>
                  <a:pt x="483" y="157"/>
                  <a:pt x="483" y="157"/>
                </a:cubicBezTo>
                <a:cubicBezTo>
                  <a:pt x="389" y="418"/>
                  <a:pt x="389" y="418"/>
                  <a:pt x="389" y="418"/>
                </a:cubicBezTo>
                <a:cubicBezTo>
                  <a:pt x="389" y="418"/>
                  <a:pt x="389" y="418"/>
                  <a:pt x="389" y="418"/>
                </a:cubicBezTo>
                <a:cubicBezTo>
                  <a:pt x="389" y="418"/>
                  <a:pt x="389" y="419"/>
                  <a:pt x="389" y="419"/>
                </a:cubicBezTo>
                <a:cubicBezTo>
                  <a:pt x="389" y="419"/>
                  <a:pt x="389" y="419"/>
                  <a:pt x="389" y="419"/>
                </a:cubicBezTo>
                <a:cubicBezTo>
                  <a:pt x="389" y="420"/>
                  <a:pt x="388" y="420"/>
                  <a:pt x="388" y="420"/>
                </a:cubicBezTo>
                <a:cubicBezTo>
                  <a:pt x="388" y="420"/>
                  <a:pt x="389" y="420"/>
                  <a:pt x="389" y="420"/>
                </a:cubicBezTo>
                <a:cubicBezTo>
                  <a:pt x="389" y="421"/>
                  <a:pt x="389" y="421"/>
                  <a:pt x="389" y="421"/>
                </a:cubicBezTo>
                <a:cubicBezTo>
                  <a:pt x="389" y="421"/>
                  <a:pt x="389" y="422"/>
                  <a:pt x="389" y="422"/>
                </a:cubicBezTo>
                <a:cubicBezTo>
                  <a:pt x="389" y="422"/>
                  <a:pt x="389" y="422"/>
                  <a:pt x="389" y="422"/>
                </a:cubicBezTo>
                <a:cubicBezTo>
                  <a:pt x="389" y="423"/>
                  <a:pt x="389" y="423"/>
                  <a:pt x="389" y="423"/>
                </a:cubicBezTo>
                <a:cubicBezTo>
                  <a:pt x="389" y="423"/>
                  <a:pt x="389" y="424"/>
                  <a:pt x="390" y="424"/>
                </a:cubicBezTo>
                <a:cubicBezTo>
                  <a:pt x="390" y="424"/>
                  <a:pt x="390" y="424"/>
                  <a:pt x="390" y="424"/>
                </a:cubicBezTo>
                <a:cubicBezTo>
                  <a:pt x="390" y="424"/>
                  <a:pt x="390" y="424"/>
                  <a:pt x="390" y="424"/>
                </a:cubicBezTo>
                <a:cubicBezTo>
                  <a:pt x="409" y="455"/>
                  <a:pt x="448" y="474"/>
                  <a:pt x="491" y="474"/>
                </a:cubicBezTo>
                <a:cubicBezTo>
                  <a:pt x="534" y="474"/>
                  <a:pt x="573" y="455"/>
                  <a:pt x="593" y="424"/>
                </a:cubicBezTo>
                <a:cubicBezTo>
                  <a:pt x="593" y="424"/>
                  <a:pt x="593" y="424"/>
                  <a:pt x="593" y="424"/>
                </a:cubicBezTo>
                <a:cubicBezTo>
                  <a:pt x="593" y="424"/>
                  <a:pt x="593" y="424"/>
                  <a:pt x="593" y="424"/>
                </a:cubicBezTo>
                <a:cubicBezTo>
                  <a:pt x="593" y="424"/>
                  <a:pt x="593" y="423"/>
                  <a:pt x="593" y="423"/>
                </a:cubicBezTo>
                <a:cubicBezTo>
                  <a:pt x="593" y="423"/>
                  <a:pt x="594" y="423"/>
                  <a:pt x="594" y="422"/>
                </a:cubicBezTo>
                <a:cubicBezTo>
                  <a:pt x="594" y="422"/>
                  <a:pt x="594" y="422"/>
                  <a:pt x="594" y="422"/>
                </a:cubicBezTo>
                <a:close/>
                <a:moveTo>
                  <a:pt x="103" y="66"/>
                </a:moveTo>
                <a:cubicBezTo>
                  <a:pt x="189" y="306"/>
                  <a:pt x="189" y="306"/>
                  <a:pt x="189" y="306"/>
                </a:cubicBezTo>
                <a:cubicBezTo>
                  <a:pt x="17" y="306"/>
                  <a:pt x="17" y="306"/>
                  <a:pt x="17" y="306"/>
                </a:cubicBezTo>
                <a:lnTo>
                  <a:pt x="103" y="66"/>
                </a:lnTo>
                <a:close/>
                <a:moveTo>
                  <a:pt x="103" y="353"/>
                </a:moveTo>
                <a:cubicBezTo>
                  <a:pt x="70" y="353"/>
                  <a:pt x="40" y="340"/>
                  <a:pt x="21" y="320"/>
                </a:cubicBezTo>
                <a:cubicBezTo>
                  <a:pt x="185" y="320"/>
                  <a:pt x="185" y="320"/>
                  <a:pt x="185" y="320"/>
                </a:cubicBezTo>
                <a:cubicBezTo>
                  <a:pt x="166" y="340"/>
                  <a:pt x="136" y="353"/>
                  <a:pt x="103" y="353"/>
                </a:cubicBezTo>
                <a:close/>
                <a:moveTo>
                  <a:pt x="442" y="613"/>
                </a:moveTo>
                <a:cubicBezTo>
                  <a:pt x="154" y="613"/>
                  <a:pt x="154" y="613"/>
                  <a:pt x="154" y="613"/>
                </a:cubicBezTo>
                <a:cubicBezTo>
                  <a:pt x="157" y="601"/>
                  <a:pt x="168" y="592"/>
                  <a:pt x="182" y="592"/>
                </a:cubicBezTo>
                <a:cubicBezTo>
                  <a:pt x="414" y="592"/>
                  <a:pt x="414" y="592"/>
                  <a:pt x="414" y="592"/>
                </a:cubicBezTo>
                <a:cubicBezTo>
                  <a:pt x="427" y="592"/>
                  <a:pt x="439" y="601"/>
                  <a:pt x="442" y="613"/>
                </a:cubicBezTo>
                <a:close/>
                <a:moveTo>
                  <a:pt x="298" y="117"/>
                </a:moveTo>
                <a:cubicBezTo>
                  <a:pt x="288" y="117"/>
                  <a:pt x="280" y="109"/>
                  <a:pt x="280" y="99"/>
                </a:cubicBezTo>
                <a:cubicBezTo>
                  <a:pt x="280" y="90"/>
                  <a:pt x="288" y="82"/>
                  <a:pt x="298" y="82"/>
                </a:cubicBezTo>
                <a:cubicBezTo>
                  <a:pt x="308" y="82"/>
                  <a:pt x="315" y="90"/>
                  <a:pt x="315" y="99"/>
                </a:cubicBezTo>
                <a:cubicBezTo>
                  <a:pt x="315" y="109"/>
                  <a:pt x="308" y="117"/>
                  <a:pt x="298" y="117"/>
                </a:cubicBezTo>
                <a:close/>
                <a:moveTo>
                  <a:pt x="577" y="413"/>
                </a:moveTo>
                <a:cubicBezTo>
                  <a:pt x="405" y="413"/>
                  <a:pt x="405" y="413"/>
                  <a:pt x="405" y="413"/>
                </a:cubicBezTo>
                <a:cubicBezTo>
                  <a:pt x="492" y="173"/>
                  <a:pt x="492" y="173"/>
                  <a:pt x="492" y="173"/>
                </a:cubicBezTo>
                <a:lnTo>
                  <a:pt x="577" y="413"/>
                </a:lnTo>
                <a:close/>
                <a:moveTo>
                  <a:pt x="491" y="460"/>
                </a:moveTo>
                <a:cubicBezTo>
                  <a:pt x="458" y="460"/>
                  <a:pt x="428" y="448"/>
                  <a:pt x="410" y="427"/>
                </a:cubicBezTo>
                <a:cubicBezTo>
                  <a:pt x="573" y="427"/>
                  <a:pt x="573" y="427"/>
                  <a:pt x="573" y="427"/>
                </a:cubicBezTo>
                <a:cubicBezTo>
                  <a:pt x="554" y="448"/>
                  <a:pt x="524" y="460"/>
                  <a:pt x="491" y="4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pic>
        <p:nvPicPr>
          <p:cNvPr id="25" name="Image 24" descr="fitec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pic>
        <p:nvPicPr>
          <p:cNvPr id="32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4482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2" grpId="0" animBg="1"/>
      <p:bldP spid="51" grpId="0" animBg="1"/>
      <p:bldP spid="50" grpId="0" animBg="1"/>
      <p:bldP spid="31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2025743" y="2968109"/>
            <a:ext cx="4937212" cy="549730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Pentagon 8"/>
          <p:cNvSpPr/>
          <p:nvPr/>
        </p:nvSpPr>
        <p:spPr>
          <a:xfrm>
            <a:off x="2025742" y="3493332"/>
            <a:ext cx="5486400" cy="549730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Pentagon 9"/>
          <p:cNvSpPr/>
          <p:nvPr/>
        </p:nvSpPr>
        <p:spPr>
          <a:xfrm>
            <a:off x="2025742" y="4036548"/>
            <a:ext cx="6218666" cy="549730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Pentagon 16"/>
          <p:cNvSpPr/>
          <p:nvPr/>
        </p:nvSpPr>
        <p:spPr>
          <a:xfrm>
            <a:off x="2025742" y="2431119"/>
            <a:ext cx="4526478" cy="54973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 27"/>
          <p:cNvGrpSpPr/>
          <p:nvPr/>
        </p:nvGrpSpPr>
        <p:grpSpPr>
          <a:xfrm>
            <a:off x="964865" y="1555751"/>
            <a:ext cx="1065120" cy="3901612"/>
            <a:chOff x="2897280" y="214999"/>
            <a:chExt cx="1065120" cy="4867342"/>
          </a:xfrm>
        </p:grpSpPr>
        <p:grpSp>
          <p:nvGrpSpPr>
            <p:cNvPr id="3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6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21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-15875" y="2524892"/>
            <a:ext cx="988570" cy="99213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4" name="Rectangle 23"/>
          <p:cNvSpPr/>
          <p:nvPr/>
        </p:nvSpPr>
        <p:spPr>
          <a:xfrm>
            <a:off x="-15875" y="3484025"/>
            <a:ext cx="988570" cy="99213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5" name="Rectangle 24"/>
          <p:cNvSpPr/>
          <p:nvPr/>
        </p:nvSpPr>
        <p:spPr>
          <a:xfrm>
            <a:off x="-15875" y="4470366"/>
            <a:ext cx="988570" cy="99213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6" name="Rectangle 25"/>
          <p:cNvSpPr/>
          <p:nvPr/>
        </p:nvSpPr>
        <p:spPr>
          <a:xfrm>
            <a:off x="-15875" y="1555751"/>
            <a:ext cx="988570" cy="992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31" name="Freeform 41"/>
          <p:cNvSpPr>
            <a:spLocks noChangeAspect="1" noEditPoints="1"/>
          </p:cNvSpPr>
          <p:nvPr/>
        </p:nvSpPr>
        <p:spPr bwMode="auto">
          <a:xfrm>
            <a:off x="2199492" y="3620151"/>
            <a:ext cx="254608" cy="308534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3" name="Freeform 147"/>
          <p:cNvSpPr>
            <a:spLocks noChangeAspect="1" noEditPoints="1"/>
          </p:cNvSpPr>
          <p:nvPr/>
        </p:nvSpPr>
        <p:spPr bwMode="auto">
          <a:xfrm>
            <a:off x="2204667" y="2551717"/>
            <a:ext cx="244258" cy="308534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5" name="Freeform 33"/>
          <p:cNvSpPr>
            <a:spLocks noChangeAspect="1" noEditPoints="1"/>
          </p:cNvSpPr>
          <p:nvPr/>
        </p:nvSpPr>
        <p:spPr bwMode="auto">
          <a:xfrm>
            <a:off x="2167984" y="3088707"/>
            <a:ext cx="317624" cy="308534"/>
          </a:xfrm>
          <a:custGeom>
            <a:avLst/>
            <a:gdLst>
              <a:gd name="T0" fmla="*/ 637 w 826"/>
              <a:gd name="T1" fmla="*/ 523 h 802"/>
              <a:gd name="T2" fmla="*/ 663 w 826"/>
              <a:gd name="T3" fmla="*/ 472 h 802"/>
              <a:gd name="T4" fmla="*/ 573 w 826"/>
              <a:gd name="T5" fmla="*/ 536 h 802"/>
              <a:gd name="T6" fmla="*/ 597 w 826"/>
              <a:gd name="T7" fmla="*/ 320 h 802"/>
              <a:gd name="T8" fmla="*/ 765 w 826"/>
              <a:gd name="T9" fmla="*/ 281 h 802"/>
              <a:gd name="T10" fmla="*/ 786 w 826"/>
              <a:gd name="T11" fmla="*/ 91 h 802"/>
              <a:gd name="T12" fmla="*/ 706 w 826"/>
              <a:gd name="T13" fmla="*/ 160 h 802"/>
              <a:gd name="T14" fmla="*/ 654 w 826"/>
              <a:gd name="T15" fmla="*/ 109 h 802"/>
              <a:gd name="T16" fmla="*/ 724 w 826"/>
              <a:gd name="T17" fmla="*/ 28 h 802"/>
              <a:gd name="T18" fmla="*/ 649 w 826"/>
              <a:gd name="T19" fmla="*/ 2 h 802"/>
              <a:gd name="T20" fmla="*/ 494 w 826"/>
              <a:gd name="T21" fmla="*/ 218 h 802"/>
              <a:gd name="T22" fmla="*/ 185 w 826"/>
              <a:gd name="T23" fmla="*/ 148 h 802"/>
              <a:gd name="T24" fmla="*/ 203 w 826"/>
              <a:gd name="T25" fmla="*/ 123 h 802"/>
              <a:gd name="T26" fmla="*/ 95 w 826"/>
              <a:gd name="T27" fmla="*/ 7 h 802"/>
              <a:gd name="T28" fmla="*/ 18 w 826"/>
              <a:gd name="T29" fmla="*/ 58 h 802"/>
              <a:gd name="T30" fmla="*/ 18 w 826"/>
              <a:gd name="T31" fmla="*/ 84 h 802"/>
              <a:gd name="T32" fmla="*/ 134 w 826"/>
              <a:gd name="T33" fmla="*/ 192 h 802"/>
              <a:gd name="T34" fmla="*/ 160 w 826"/>
              <a:gd name="T35" fmla="*/ 174 h 802"/>
              <a:gd name="T36" fmla="*/ 228 w 826"/>
              <a:gd name="T37" fmla="*/ 483 h 802"/>
              <a:gd name="T38" fmla="*/ 61 w 826"/>
              <a:gd name="T39" fmla="*/ 522 h 802"/>
              <a:gd name="T40" fmla="*/ 39 w 826"/>
              <a:gd name="T41" fmla="*/ 713 h 802"/>
              <a:gd name="T42" fmla="*/ 120 w 826"/>
              <a:gd name="T43" fmla="*/ 643 h 802"/>
              <a:gd name="T44" fmla="*/ 171 w 826"/>
              <a:gd name="T45" fmla="*/ 695 h 802"/>
              <a:gd name="T46" fmla="*/ 102 w 826"/>
              <a:gd name="T47" fmla="*/ 775 h 802"/>
              <a:gd name="T48" fmla="*/ 176 w 826"/>
              <a:gd name="T49" fmla="*/ 802 h 802"/>
              <a:gd name="T50" fmla="*/ 331 w 826"/>
              <a:gd name="T51" fmla="*/ 586 h 802"/>
              <a:gd name="T52" fmla="*/ 547 w 826"/>
              <a:gd name="T53" fmla="*/ 562 h 802"/>
              <a:gd name="T54" fmla="*/ 483 w 826"/>
              <a:gd name="T55" fmla="*/ 652 h 802"/>
              <a:gd name="T56" fmla="*/ 509 w 826"/>
              <a:gd name="T57" fmla="*/ 652 h 802"/>
              <a:gd name="T58" fmla="*/ 689 w 826"/>
              <a:gd name="T59" fmla="*/ 780 h 802"/>
              <a:gd name="T60" fmla="*/ 791 w 826"/>
              <a:gd name="T61" fmla="*/ 780 h 802"/>
              <a:gd name="T62" fmla="*/ 791 w 826"/>
              <a:gd name="T63" fmla="*/ 677 h 802"/>
              <a:gd name="T64" fmla="*/ 57 w 826"/>
              <a:gd name="T65" fmla="*/ 71 h 802"/>
              <a:gd name="T66" fmla="*/ 160 w 826"/>
              <a:gd name="T67" fmla="*/ 123 h 802"/>
              <a:gd name="T68" fmla="*/ 297 w 826"/>
              <a:gd name="T69" fmla="*/ 568 h 802"/>
              <a:gd name="T70" fmla="*/ 266 w 826"/>
              <a:gd name="T71" fmla="*/ 728 h 802"/>
              <a:gd name="T72" fmla="*/ 154 w 826"/>
              <a:gd name="T73" fmla="*/ 763 h 802"/>
              <a:gd name="T74" fmla="*/ 207 w 826"/>
              <a:gd name="T75" fmla="*/ 702 h 802"/>
              <a:gd name="T76" fmla="*/ 189 w 826"/>
              <a:gd name="T77" fmla="*/ 607 h 802"/>
              <a:gd name="T78" fmla="*/ 99 w 826"/>
              <a:gd name="T79" fmla="*/ 612 h 802"/>
              <a:gd name="T80" fmla="*/ 86 w 826"/>
              <a:gd name="T81" fmla="*/ 548 h 802"/>
              <a:gd name="T82" fmla="*/ 226 w 826"/>
              <a:gd name="T83" fmla="*/ 521 h 802"/>
              <a:gd name="T84" fmla="*/ 528 w 826"/>
              <a:gd name="T85" fmla="*/ 235 h 802"/>
              <a:gd name="T86" fmla="*/ 559 w 826"/>
              <a:gd name="T87" fmla="*/ 75 h 802"/>
              <a:gd name="T88" fmla="*/ 671 w 826"/>
              <a:gd name="T89" fmla="*/ 40 h 802"/>
              <a:gd name="T90" fmla="*/ 618 w 826"/>
              <a:gd name="T91" fmla="*/ 101 h 802"/>
              <a:gd name="T92" fmla="*/ 636 w 826"/>
              <a:gd name="T93" fmla="*/ 196 h 802"/>
              <a:gd name="T94" fmla="*/ 726 w 826"/>
              <a:gd name="T95" fmla="*/ 191 h 802"/>
              <a:gd name="T96" fmla="*/ 739 w 826"/>
              <a:gd name="T97" fmla="*/ 255 h 802"/>
              <a:gd name="T98" fmla="*/ 599 w 826"/>
              <a:gd name="T99" fmla="*/ 283 h 802"/>
              <a:gd name="T100" fmla="*/ 297 w 826"/>
              <a:gd name="T101" fmla="*/ 568 h 802"/>
              <a:gd name="T102" fmla="*/ 714 w 826"/>
              <a:gd name="T103" fmla="*/ 755 h 802"/>
              <a:gd name="T104" fmla="*/ 611 w 826"/>
              <a:gd name="T105" fmla="*/ 549 h 802"/>
              <a:gd name="T106" fmla="*/ 776 w 826"/>
              <a:gd name="T107" fmla="*/ 72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26" h="802">
                <a:moveTo>
                  <a:pt x="791" y="677"/>
                </a:moveTo>
                <a:cubicBezTo>
                  <a:pt x="637" y="523"/>
                  <a:pt x="637" y="523"/>
                  <a:pt x="637" y="523"/>
                </a:cubicBezTo>
                <a:cubicBezTo>
                  <a:pt x="663" y="498"/>
                  <a:pt x="663" y="498"/>
                  <a:pt x="663" y="498"/>
                </a:cubicBezTo>
                <a:cubicBezTo>
                  <a:pt x="670" y="490"/>
                  <a:pt x="670" y="479"/>
                  <a:pt x="663" y="472"/>
                </a:cubicBezTo>
                <a:cubicBezTo>
                  <a:pt x="656" y="465"/>
                  <a:pt x="644" y="465"/>
                  <a:pt x="637" y="472"/>
                </a:cubicBezTo>
                <a:cubicBezTo>
                  <a:pt x="573" y="536"/>
                  <a:pt x="573" y="536"/>
                  <a:pt x="573" y="536"/>
                </a:cubicBezTo>
                <a:cubicBezTo>
                  <a:pt x="477" y="440"/>
                  <a:pt x="477" y="440"/>
                  <a:pt x="477" y="440"/>
                </a:cubicBezTo>
                <a:cubicBezTo>
                  <a:pt x="597" y="320"/>
                  <a:pt x="597" y="320"/>
                  <a:pt x="597" y="320"/>
                </a:cubicBezTo>
                <a:cubicBezTo>
                  <a:pt x="614" y="326"/>
                  <a:pt x="631" y="329"/>
                  <a:pt x="649" y="329"/>
                </a:cubicBezTo>
                <a:cubicBezTo>
                  <a:pt x="693" y="329"/>
                  <a:pt x="734" y="312"/>
                  <a:pt x="765" y="281"/>
                </a:cubicBezTo>
                <a:cubicBezTo>
                  <a:pt x="812" y="234"/>
                  <a:pt x="826" y="163"/>
                  <a:pt x="800" y="102"/>
                </a:cubicBezTo>
                <a:cubicBezTo>
                  <a:pt x="797" y="96"/>
                  <a:pt x="792" y="92"/>
                  <a:pt x="786" y="91"/>
                </a:cubicBezTo>
                <a:cubicBezTo>
                  <a:pt x="780" y="90"/>
                  <a:pt x="774" y="92"/>
                  <a:pt x="770" y="96"/>
                </a:cubicBezTo>
                <a:cubicBezTo>
                  <a:pt x="706" y="160"/>
                  <a:pt x="706" y="160"/>
                  <a:pt x="706" y="160"/>
                </a:cubicBezTo>
                <a:cubicBezTo>
                  <a:pt x="654" y="160"/>
                  <a:pt x="654" y="160"/>
                  <a:pt x="654" y="160"/>
                </a:cubicBezTo>
                <a:cubicBezTo>
                  <a:pt x="654" y="109"/>
                  <a:pt x="654" y="109"/>
                  <a:pt x="654" y="109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3" y="40"/>
                  <a:pt x="725" y="34"/>
                  <a:pt x="724" y="28"/>
                </a:cubicBezTo>
                <a:cubicBezTo>
                  <a:pt x="722" y="22"/>
                  <a:pt x="718" y="17"/>
                  <a:pt x="713" y="15"/>
                </a:cubicBezTo>
                <a:cubicBezTo>
                  <a:pt x="692" y="6"/>
                  <a:pt x="671" y="2"/>
                  <a:pt x="649" y="2"/>
                </a:cubicBezTo>
                <a:cubicBezTo>
                  <a:pt x="605" y="2"/>
                  <a:pt x="564" y="19"/>
                  <a:pt x="533" y="50"/>
                </a:cubicBezTo>
                <a:cubicBezTo>
                  <a:pt x="489" y="94"/>
                  <a:pt x="474" y="159"/>
                  <a:pt x="494" y="218"/>
                </a:cubicBezTo>
                <a:cubicBezTo>
                  <a:pt x="374" y="337"/>
                  <a:pt x="374" y="337"/>
                  <a:pt x="374" y="337"/>
                </a:cubicBezTo>
                <a:cubicBezTo>
                  <a:pt x="185" y="148"/>
                  <a:pt x="185" y="148"/>
                  <a:pt x="185" y="148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2"/>
                  <a:pt x="203" y="128"/>
                  <a:pt x="203" y="123"/>
                </a:cubicBezTo>
                <a:cubicBezTo>
                  <a:pt x="203" y="118"/>
                  <a:pt x="201" y="113"/>
                  <a:pt x="198" y="110"/>
                </a:cubicBezTo>
                <a:cubicBezTo>
                  <a:pt x="95" y="7"/>
                  <a:pt x="95" y="7"/>
                  <a:pt x="95" y="7"/>
                </a:cubicBezTo>
                <a:cubicBezTo>
                  <a:pt x="88" y="0"/>
                  <a:pt x="77" y="0"/>
                  <a:pt x="70" y="7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62"/>
                  <a:pt x="13" y="66"/>
                  <a:pt x="13" y="71"/>
                </a:cubicBezTo>
                <a:cubicBezTo>
                  <a:pt x="13" y="76"/>
                  <a:pt x="15" y="81"/>
                  <a:pt x="18" y="84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24" y="191"/>
                  <a:pt x="129" y="192"/>
                  <a:pt x="134" y="192"/>
                </a:cubicBezTo>
                <a:cubicBezTo>
                  <a:pt x="138" y="192"/>
                  <a:pt x="143" y="191"/>
                  <a:pt x="147" y="187"/>
                </a:cubicBezTo>
                <a:cubicBezTo>
                  <a:pt x="160" y="174"/>
                  <a:pt x="160" y="174"/>
                  <a:pt x="160" y="174"/>
                </a:cubicBezTo>
                <a:cubicBezTo>
                  <a:pt x="348" y="363"/>
                  <a:pt x="348" y="363"/>
                  <a:pt x="348" y="363"/>
                </a:cubicBezTo>
                <a:cubicBezTo>
                  <a:pt x="228" y="483"/>
                  <a:pt x="228" y="483"/>
                  <a:pt x="228" y="483"/>
                </a:cubicBezTo>
                <a:cubicBezTo>
                  <a:pt x="212" y="477"/>
                  <a:pt x="194" y="475"/>
                  <a:pt x="176" y="475"/>
                </a:cubicBezTo>
                <a:cubicBezTo>
                  <a:pt x="133" y="475"/>
                  <a:pt x="91" y="492"/>
                  <a:pt x="61" y="522"/>
                </a:cubicBezTo>
                <a:cubicBezTo>
                  <a:pt x="13" y="570"/>
                  <a:pt x="0" y="640"/>
                  <a:pt x="26" y="702"/>
                </a:cubicBezTo>
                <a:cubicBezTo>
                  <a:pt x="28" y="707"/>
                  <a:pt x="33" y="711"/>
                  <a:pt x="39" y="713"/>
                </a:cubicBezTo>
                <a:cubicBezTo>
                  <a:pt x="45" y="714"/>
                  <a:pt x="51" y="712"/>
                  <a:pt x="55" y="708"/>
                </a:cubicBezTo>
                <a:cubicBezTo>
                  <a:pt x="120" y="643"/>
                  <a:pt x="120" y="643"/>
                  <a:pt x="120" y="643"/>
                </a:cubicBezTo>
                <a:cubicBezTo>
                  <a:pt x="171" y="643"/>
                  <a:pt x="171" y="643"/>
                  <a:pt x="171" y="643"/>
                </a:cubicBezTo>
                <a:cubicBezTo>
                  <a:pt x="171" y="695"/>
                  <a:pt x="171" y="695"/>
                  <a:pt x="171" y="695"/>
                </a:cubicBezTo>
                <a:cubicBezTo>
                  <a:pt x="107" y="759"/>
                  <a:pt x="107" y="759"/>
                  <a:pt x="107" y="759"/>
                </a:cubicBezTo>
                <a:cubicBezTo>
                  <a:pt x="102" y="763"/>
                  <a:pt x="101" y="769"/>
                  <a:pt x="102" y="775"/>
                </a:cubicBezTo>
                <a:cubicBezTo>
                  <a:pt x="103" y="781"/>
                  <a:pt x="107" y="786"/>
                  <a:pt x="113" y="789"/>
                </a:cubicBezTo>
                <a:cubicBezTo>
                  <a:pt x="133" y="797"/>
                  <a:pt x="154" y="802"/>
                  <a:pt x="176" y="802"/>
                </a:cubicBezTo>
                <a:cubicBezTo>
                  <a:pt x="220" y="802"/>
                  <a:pt x="261" y="785"/>
                  <a:pt x="292" y="754"/>
                </a:cubicBezTo>
                <a:cubicBezTo>
                  <a:pt x="336" y="709"/>
                  <a:pt x="351" y="645"/>
                  <a:pt x="331" y="586"/>
                </a:cubicBezTo>
                <a:cubicBezTo>
                  <a:pt x="451" y="466"/>
                  <a:pt x="451" y="466"/>
                  <a:pt x="451" y="466"/>
                </a:cubicBezTo>
                <a:cubicBezTo>
                  <a:pt x="547" y="562"/>
                  <a:pt x="547" y="562"/>
                  <a:pt x="547" y="562"/>
                </a:cubicBezTo>
                <a:cubicBezTo>
                  <a:pt x="483" y="626"/>
                  <a:pt x="483" y="626"/>
                  <a:pt x="483" y="626"/>
                </a:cubicBezTo>
                <a:cubicBezTo>
                  <a:pt x="476" y="633"/>
                  <a:pt x="476" y="645"/>
                  <a:pt x="483" y="652"/>
                </a:cubicBezTo>
                <a:cubicBezTo>
                  <a:pt x="486" y="655"/>
                  <a:pt x="491" y="657"/>
                  <a:pt x="496" y="657"/>
                </a:cubicBezTo>
                <a:cubicBezTo>
                  <a:pt x="500" y="657"/>
                  <a:pt x="505" y="655"/>
                  <a:pt x="509" y="652"/>
                </a:cubicBezTo>
                <a:cubicBezTo>
                  <a:pt x="534" y="626"/>
                  <a:pt x="534" y="626"/>
                  <a:pt x="534" y="626"/>
                </a:cubicBezTo>
                <a:cubicBezTo>
                  <a:pt x="689" y="780"/>
                  <a:pt x="689" y="780"/>
                  <a:pt x="689" y="780"/>
                </a:cubicBezTo>
                <a:cubicBezTo>
                  <a:pt x="702" y="794"/>
                  <a:pt x="721" y="802"/>
                  <a:pt x="740" y="802"/>
                </a:cubicBezTo>
                <a:cubicBezTo>
                  <a:pt x="759" y="802"/>
                  <a:pt x="778" y="794"/>
                  <a:pt x="791" y="780"/>
                </a:cubicBezTo>
                <a:cubicBezTo>
                  <a:pt x="805" y="767"/>
                  <a:pt x="813" y="748"/>
                  <a:pt x="813" y="729"/>
                </a:cubicBezTo>
                <a:cubicBezTo>
                  <a:pt x="813" y="709"/>
                  <a:pt x="805" y="691"/>
                  <a:pt x="791" y="677"/>
                </a:cubicBezTo>
                <a:close/>
                <a:moveTo>
                  <a:pt x="134" y="148"/>
                </a:moveTo>
                <a:cubicBezTo>
                  <a:pt x="57" y="71"/>
                  <a:pt x="57" y="71"/>
                  <a:pt x="57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160" y="123"/>
                  <a:pt x="160" y="123"/>
                  <a:pt x="160" y="123"/>
                </a:cubicBezTo>
                <a:lnTo>
                  <a:pt x="134" y="148"/>
                </a:lnTo>
                <a:close/>
                <a:moveTo>
                  <a:pt x="297" y="568"/>
                </a:moveTo>
                <a:cubicBezTo>
                  <a:pt x="292" y="574"/>
                  <a:pt x="291" y="582"/>
                  <a:pt x="293" y="588"/>
                </a:cubicBezTo>
                <a:cubicBezTo>
                  <a:pt x="314" y="636"/>
                  <a:pt x="303" y="691"/>
                  <a:pt x="266" y="728"/>
                </a:cubicBezTo>
                <a:cubicBezTo>
                  <a:pt x="242" y="752"/>
                  <a:pt x="210" y="765"/>
                  <a:pt x="176" y="765"/>
                </a:cubicBezTo>
                <a:cubicBezTo>
                  <a:pt x="169" y="765"/>
                  <a:pt x="161" y="765"/>
                  <a:pt x="154" y="763"/>
                </a:cubicBezTo>
                <a:cubicBezTo>
                  <a:pt x="202" y="715"/>
                  <a:pt x="202" y="715"/>
                  <a:pt x="202" y="715"/>
                </a:cubicBezTo>
                <a:cubicBezTo>
                  <a:pt x="205" y="712"/>
                  <a:pt x="207" y="707"/>
                  <a:pt x="207" y="702"/>
                </a:cubicBezTo>
                <a:cubicBezTo>
                  <a:pt x="207" y="625"/>
                  <a:pt x="207" y="625"/>
                  <a:pt x="207" y="625"/>
                </a:cubicBezTo>
                <a:cubicBezTo>
                  <a:pt x="207" y="615"/>
                  <a:pt x="199" y="607"/>
                  <a:pt x="189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07" y="607"/>
                  <a:pt x="103" y="609"/>
                  <a:pt x="99" y="612"/>
                </a:cubicBezTo>
                <a:cubicBezTo>
                  <a:pt x="51" y="661"/>
                  <a:pt x="51" y="661"/>
                  <a:pt x="51" y="661"/>
                </a:cubicBezTo>
                <a:cubicBezTo>
                  <a:pt x="44" y="620"/>
                  <a:pt x="56" y="578"/>
                  <a:pt x="86" y="548"/>
                </a:cubicBezTo>
                <a:cubicBezTo>
                  <a:pt x="110" y="524"/>
                  <a:pt x="142" y="511"/>
                  <a:pt x="176" y="511"/>
                </a:cubicBezTo>
                <a:cubicBezTo>
                  <a:pt x="193" y="511"/>
                  <a:pt x="210" y="514"/>
                  <a:pt x="226" y="521"/>
                </a:cubicBezTo>
                <a:cubicBezTo>
                  <a:pt x="233" y="524"/>
                  <a:pt x="241" y="522"/>
                  <a:pt x="246" y="517"/>
                </a:cubicBezTo>
                <a:cubicBezTo>
                  <a:pt x="528" y="235"/>
                  <a:pt x="528" y="235"/>
                  <a:pt x="528" y="235"/>
                </a:cubicBezTo>
                <a:cubicBezTo>
                  <a:pt x="533" y="230"/>
                  <a:pt x="535" y="222"/>
                  <a:pt x="532" y="215"/>
                </a:cubicBezTo>
                <a:cubicBezTo>
                  <a:pt x="512" y="167"/>
                  <a:pt x="522" y="112"/>
                  <a:pt x="559" y="75"/>
                </a:cubicBezTo>
                <a:cubicBezTo>
                  <a:pt x="583" y="51"/>
                  <a:pt x="615" y="38"/>
                  <a:pt x="649" y="38"/>
                </a:cubicBezTo>
                <a:cubicBezTo>
                  <a:pt x="657" y="38"/>
                  <a:pt x="664" y="39"/>
                  <a:pt x="671" y="40"/>
                </a:cubicBezTo>
                <a:cubicBezTo>
                  <a:pt x="623" y="88"/>
                  <a:pt x="623" y="88"/>
                  <a:pt x="623" y="88"/>
                </a:cubicBezTo>
                <a:cubicBezTo>
                  <a:pt x="620" y="92"/>
                  <a:pt x="618" y="96"/>
                  <a:pt x="618" y="101"/>
                </a:cubicBezTo>
                <a:cubicBezTo>
                  <a:pt x="618" y="178"/>
                  <a:pt x="618" y="178"/>
                  <a:pt x="618" y="178"/>
                </a:cubicBezTo>
                <a:cubicBezTo>
                  <a:pt x="618" y="188"/>
                  <a:pt x="626" y="196"/>
                  <a:pt x="636" y="196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8" y="196"/>
                  <a:pt x="723" y="195"/>
                  <a:pt x="726" y="191"/>
                </a:cubicBezTo>
                <a:cubicBezTo>
                  <a:pt x="774" y="143"/>
                  <a:pt x="774" y="143"/>
                  <a:pt x="774" y="143"/>
                </a:cubicBezTo>
                <a:cubicBezTo>
                  <a:pt x="782" y="183"/>
                  <a:pt x="769" y="225"/>
                  <a:pt x="739" y="255"/>
                </a:cubicBezTo>
                <a:cubicBezTo>
                  <a:pt x="715" y="279"/>
                  <a:pt x="683" y="293"/>
                  <a:pt x="649" y="293"/>
                </a:cubicBezTo>
                <a:cubicBezTo>
                  <a:pt x="632" y="293"/>
                  <a:pt x="615" y="289"/>
                  <a:pt x="599" y="283"/>
                </a:cubicBezTo>
                <a:cubicBezTo>
                  <a:pt x="593" y="280"/>
                  <a:pt x="585" y="281"/>
                  <a:pt x="579" y="286"/>
                </a:cubicBezTo>
                <a:lnTo>
                  <a:pt x="297" y="568"/>
                </a:lnTo>
                <a:close/>
                <a:moveTo>
                  <a:pt x="766" y="755"/>
                </a:moveTo>
                <a:cubicBezTo>
                  <a:pt x="752" y="768"/>
                  <a:pt x="728" y="768"/>
                  <a:pt x="714" y="755"/>
                </a:cubicBezTo>
                <a:cubicBezTo>
                  <a:pt x="560" y="600"/>
                  <a:pt x="560" y="600"/>
                  <a:pt x="560" y="600"/>
                </a:cubicBezTo>
                <a:cubicBezTo>
                  <a:pt x="611" y="549"/>
                  <a:pt x="611" y="549"/>
                  <a:pt x="611" y="549"/>
                </a:cubicBezTo>
                <a:cubicBezTo>
                  <a:pt x="766" y="703"/>
                  <a:pt x="766" y="703"/>
                  <a:pt x="766" y="703"/>
                </a:cubicBezTo>
                <a:cubicBezTo>
                  <a:pt x="773" y="710"/>
                  <a:pt x="776" y="719"/>
                  <a:pt x="776" y="729"/>
                </a:cubicBezTo>
                <a:cubicBezTo>
                  <a:pt x="776" y="739"/>
                  <a:pt x="773" y="748"/>
                  <a:pt x="766" y="7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172754" y="4167163"/>
            <a:ext cx="308084" cy="307550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49" name="Rectangle 48"/>
          <p:cNvSpPr/>
          <p:nvPr/>
        </p:nvSpPr>
        <p:spPr>
          <a:xfrm>
            <a:off x="2684046" y="3008100"/>
            <a:ext cx="2752050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Vos questions? Vos remarques ?</a:t>
            </a:r>
          </a:p>
          <a:p>
            <a:pPr>
              <a:lnSpc>
                <a:spcPct val="85000"/>
              </a:lnSpc>
            </a:pPr>
            <a:endParaRPr lang="fr-FR" sz="1100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4046" y="3533323"/>
            <a:ext cx="3544138" cy="51090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A votre disposition pour des précisions !</a:t>
            </a:r>
          </a:p>
          <a:p>
            <a:pPr>
              <a:lnSpc>
                <a:spcPct val="85000"/>
              </a:lnSpc>
            </a:pPr>
            <a:endParaRPr lang="fr-FR" sz="1600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84046" y="4076539"/>
            <a:ext cx="5560362" cy="51090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Intéressé par notre projet? </a:t>
            </a:r>
          </a:p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Contactez nous sur a.kisma16@gmail.com</a:t>
            </a:r>
            <a:endParaRPr lang="fr-FR" sz="1600" dirty="0">
              <a:solidFill>
                <a:srgbClr val="FFFFFF"/>
              </a:solidFill>
            </a:endParaRPr>
          </a:p>
        </p:txBody>
      </p:sp>
      <p:sp>
        <p:nvSpPr>
          <p:cNvPr id="34" name="Title 15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fr-FR" b="1" dirty="0" smtClean="0"/>
              <a:t>4. QUESTIONS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2684046" y="2489114"/>
            <a:ext cx="3004078" cy="44550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85000"/>
              </a:lnSpc>
            </a:pPr>
            <a:r>
              <a:rPr lang="fr-FR" sz="1600" dirty="0" smtClean="0">
                <a:solidFill>
                  <a:srgbClr val="FFFFFF"/>
                </a:solidFill>
              </a:rPr>
              <a:t>Merci à FITEC et les formateurs</a:t>
            </a:r>
          </a:p>
          <a:p>
            <a:pPr>
              <a:lnSpc>
                <a:spcPct val="85000"/>
              </a:lnSpc>
            </a:pPr>
            <a:endParaRPr lang="fr-FR" sz="1100" dirty="0">
              <a:solidFill>
                <a:srgbClr val="FFFFFF"/>
              </a:solidFill>
            </a:endParaRPr>
          </a:p>
        </p:txBody>
      </p:sp>
      <p:pic>
        <p:nvPicPr>
          <p:cNvPr id="27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8853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7143" y="571947"/>
            <a:ext cx="7772400" cy="817561"/>
          </a:xfrm>
        </p:spPr>
        <p:txBody>
          <a:bodyPr/>
          <a:lstStyle/>
          <a:p>
            <a:r>
              <a:rPr lang="fr-FR" b="1" dirty="0">
                <a:solidFill>
                  <a:srgbClr val="002060"/>
                </a:solidFill>
              </a:rPr>
              <a:t>Cadre du Projet : Organisation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332835" y="2267871"/>
            <a:ext cx="1620180" cy="162018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Arc 4"/>
          <p:cNvSpPr/>
          <p:nvPr/>
        </p:nvSpPr>
        <p:spPr>
          <a:xfrm>
            <a:off x="1333681" y="226871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Oval 5"/>
          <p:cNvSpPr/>
          <p:nvPr/>
        </p:nvSpPr>
        <p:spPr>
          <a:xfrm>
            <a:off x="2953015" y="2267871"/>
            <a:ext cx="1620180" cy="162018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Arc 6"/>
          <p:cNvSpPr/>
          <p:nvPr/>
        </p:nvSpPr>
        <p:spPr>
          <a:xfrm rot="10800000">
            <a:off x="2953861" y="226871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4572497" y="2267871"/>
            <a:ext cx="1620180" cy="162018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Arc 8"/>
          <p:cNvSpPr/>
          <p:nvPr/>
        </p:nvSpPr>
        <p:spPr>
          <a:xfrm>
            <a:off x="4573343" y="226871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6192677" y="2267871"/>
            <a:ext cx="1620180" cy="1620180"/>
          </a:xfrm>
          <a:prstGeom prst="ellipse">
            <a:avLst/>
          </a:prstGeom>
          <a:noFill/>
          <a:ln w="69850">
            <a:solidFill>
              <a:srgbClr val="B2B2B2">
                <a:alpha val="3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Arc 10"/>
          <p:cNvSpPr/>
          <p:nvPr/>
        </p:nvSpPr>
        <p:spPr>
          <a:xfrm rot="10800000">
            <a:off x="6193523" y="226871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3482407" y="2557101"/>
            <a:ext cx="560928" cy="5609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5102356" y="2456890"/>
            <a:ext cx="560928" cy="5609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6722302" y="2456890"/>
            <a:ext cx="560928" cy="5609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1862462" y="2456892"/>
            <a:ext cx="560928" cy="560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1332835" y="4330036"/>
            <a:ext cx="15185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SPRINT 1</a:t>
            </a:r>
          </a:p>
          <a:p>
            <a:endParaRPr lang="en-US" sz="1050" dirty="0"/>
          </a:p>
          <a:p>
            <a:r>
              <a:rPr lang="en-US" sz="1050" dirty="0" smtClean="0"/>
              <a:t>SELECTION </a:t>
            </a:r>
            <a:r>
              <a:rPr lang="en-US" sz="1050" dirty="0"/>
              <a:t>SUJET</a:t>
            </a:r>
          </a:p>
          <a:p>
            <a:r>
              <a:rPr lang="en-US" sz="1050" dirty="0"/>
              <a:t>SWAT EQUIPE</a:t>
            </a:r>
          </a:p>
          <a:p>
            <a:r>
              <a:rPr lang="en-US" sz="1050" dirty="0"/>
              <a:t>RESPONSABILITES</a:t>
            </a:r>
          </a:p>
          <a:p>
            <a:r>
              <a:rPr lang="en-US" sz="1050" dirty="0"/>
              <a:t>BASE LINE PHASES</a:t>
            </a:r>
          </a:p>
          <a:p>
            <a:r>
              <a:rPr lang="en-US" sz="1050" dirty="0"/>
              <a:t>BASE LINE TECHNO</a:t>
            </a:r>
          </a:p>
          <a:p>
            <a:r>
              <a:rPr lang="en-US" sz="1050" dirty="0"/>
              <a:t>PLANNING</a:t>
            </a:r>
          </a:p>
          <a:p>
            <a:r>
              <a:rPr lang="en-US" sz="1050" dirty="0"/>
              <a:t>DEADLINES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023325" y="4330036"/>
            <a:ext cx="152879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SPRINT</a:t>
            </a:r>
            <a:r>
              <a:rPr lang="en-US" sz="1050" b="1" dirty="0"/>
              <a:t> 2</a:t>
            </a:r>
          </a:p>
          <a:p>
            <a:endParaRPr lang="en-US" sz="1050" dirty="0"/>
          </a:p>
          <a:p>
            <a:r>
              <a:rPr lang="en-US" sz="1050" dirty="0"/>
              <a:t>DATA COLLECTION</a:t>
            </a:r>
          </a:p>
          <a:p>
            <a:r>
              <a:rPr lang="en-US" sz="1050" dirty="0"/>
              <a:t>DATA CLEANING</a:t>
            </a:r>
          </a:p>
          <a:p>
            <a:r>
              <a:rPr lang="en-US" sz="1050" dirty="0" smtClean="0"/>
              <a:t>DATA </a:t>
            </a:r>
            <a:r>
              <a:rPr lang="en-US" sz="1050" dirty="0"/>
              <a:t>STOCKAGE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22200" y="4330036"/>
            <a:ext cx="1379605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SPRINT</a:t>
            </a:r>
            <a:r>
              <a:rPr lang="en-US" sz="1050" b="1" dirty="0"/>
              <a:t> 3</a:t>
            </a:r>
          </a:p>
          <a:p>
            <a:endParaRPr lang="en-US" sz="1050" dirty="0"/>
          </a:p>
          <a:p>
            <a:r>
              <a:rPr lang="en-US" sz="1050" dirty="0"/>
              <a:t>ML</a:t>
            </a:r>
          </a:p>
          <a:p>
            <a:r>
              <a:rPr lang="en-US" sz="1050" dirty="0"/>
              <a:t>ELK</a:t>
            </a:r>
          </a:p>
          <a:p>
            <a:r>
              <a:rPr lang="en-US" sz="1050" dirty="0" smtClean="0"/>
              <a:t>DATA  ANALYSE</a:t>
            </a:r>
          </a:p>
          <a:p>
            <a:endParaRPr lang="en-US" sz="1050" dirty="0"/>
          </a:p>
          <a:p>
            <a:r>
              <a:rPr lang="en-US" sz="1050" b="1" dirty="0">
                <a:solidFill>
                  <a:srgbClr val="002060"/>
                </a:solidFill>
              </a:rPr>
              <a:t>Revue sprint 2</a:t>
            </a:r>
          </a:p>
          <a:p>
            <a:endParaRPr lang="en-US" sz="1050" b="1" dirty="0">
              <a:solidFill>
                <a:srgbClr val="002060"/>
              </a:solidFill>
            </a:endParaRPr>
          </a:p>
          <a:p>
            <a:r>
              <a:rPr lang="en-US" sz="1050" dirty="0"/>
              <a:t>DATA CLEANING</a:t>
            </a:r>
          </a:p>
          <a:p>
            <a:r>
              <a:rPr lang="en-US" sz="1050" dirty="0"/>
              <a:t>DATA ANALYSE</a:t>
            </a:r>
          </a:p>
          <a:p>
            <a:endParaRPr lang="en-US" sz="1050" dirty="0"/>
          </a:p>
        </p:txBody>
      </p:sp>
      <p:sp>
        <p:nvSpPr>
          <p:cNvPr id="31" name="Rectangle 30"/>
          <p:cNvSpPr/>
          <p:nvPr/>
        </p:nvSpPr>
        <p:spPr>
          <a:xfrm>
            <a:off x="6516216" y="4330036"/>
            <a:ext cx="12736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SPRINT</a:t>
            </a:r>
            <a:r>
              <a:rPr lang="en-US" sz="1050" b="1" dirty="0"/>
              <a:t> 4</a:t>
            </a:r>
          </a:p>
          <a:p>
            <a:endParaRPr lang="en-US" sz="1050" dirty="0"/>
          </a:p>
          <a:p>
            <a:r>
              <a:rPr lang="en-US" sz="1050" dirty="0"/>
              <a:t>VISUALISATION</a:t>
            </a:r>
          </a:p>
          <a:p>
            <a:endParaRPr 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1333681" y="3118029"/>
            <a:ext cx="16184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/>
              <a:t>Extraction des </a:t>
            </a:r>
            <a:r>
              <a:rPr lang="fr-FR" sz="1050" b="1" dirty="0" smtClean="0"/>
              <a:t>données </a:t>
            </a:r>
            <a:endParaRPr lang="en-US" sz="1050" b="1" dirty="0"/>
          </a:p>
        </p:txBody>
      </p:sp>
      <p:sp>
        <p:nvSpPr>
          <p:cNvPr id="36" name="Rectangle 35"/>
          <p:cNvSpPr/>
          <p:nvPr/>
        </p:nvSpPr>
        <p:spPr>
          <a:xfrm>
            <a:off x="2933627" y="3118029"/>
            <a:ext cx="16184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b="1" dirty="0" smtClean="0"/>
              <a:t>nettoyage </a:t>
            </a:r>
            <a:r>
              <a:rPr lang="en-US" sz="1050" b="1" dirty="0" smtClean="0"/>
              <a:t>&amp; </a:t>
            </a:r>
            <a:r>
              <a:rPr lang="fr-FR" sz="1050" b="1" dirty="0" smtClean="0"/>
              <a:t>stockage </a:t>
            </a:r>
            <a:r>
              <a:rPr lang="en-US" sz="1050" b="1" dirty="0" smtClean="0"/>
              <a:t>des </a:t>
            </a:r>
            <a:r>
              <a:rPr lang="fr-FR" sz="1050" b="1" dirty="0" smtClean="0"/>
              <a:t>données </a:t>
            </a:r>
            <a:endParaRPr lang="en-US" sz="1050" b="1" dirty="0"/>
          </a:p>
        </p:txBody>
      </p:sp>
      <p:sp>
        <p:nvSpPr>
          <p:cNvPr id="37" name="Rectangle 36"/>
          <p:cNvSpPr/>
          <p:nvPr/>
        </p:nvSpPr>
        <p:spPr>
          <a:xfrm>
            <a:off x="4571444" y="3118029"/>
            <a:ext cx="16184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ANALYSE</a:t>
            </a:r>
          </a:p>
          <a:p>
            <a:pPr algn="ctr"/>
            <a:r>
              <a:rPr lang="en-US" sz="1050" b="1" dirty="0" smtClean="0"/>
              <a:t>Des </a:t>
            </a:r>
            <a:r>
              <a:rPr lang="fr-FR" sz="1050" b="1" dirty="0" smtClean="0"/>
              <a:t>données </a:t>
            </a:r>
            <a:endParaRPr lang="en-US" sz="1050" b="1" dirty="0"/>
          </a:p>
        </p:txBody>
      </p:sp>
      <p:sp>
        <p:nvSpPr>
          <p:cNvPr id="38" name="Rectangle 37"/>
          <p:cNvSpPr/>
          <p:nvPr/>
        </p:nvSpPr>
        <p:spPr>
          <a:xfrm>
            <a:off x="6171390" y="3118029"/>
            <a:ext cx="16184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RESULTAT</a:t>
            </a:r>
          </a:p>
        </p:txBody>
      </p:sp>
      <p:sp>
        <p:nvSpPr>
          <p:cNvPr id="39" name="Freeform 17"/>
          <p:cNvSpPr>
            <a:spLocks noEditPoints="1"/>
          </p:cNvSpPr>
          <p:nvPr/>
        </p:nvSpPr>
        <p:spPr bwMode="auto">
          <a:xfrm>
            <a:off x="1999245" y="2562145"/>
            <a:ext cx="304504" cy="353798"/>
          </a:xfrm>
          <a:custGeom>
            <a:avLst/>
            <a:gdLst>
              <a:gd name="T0" fmla="*/ 407 w 413"/>
              <a:gd name="T1" fmla="*/ 364 h 480"/>
              <a:gd name="T2" fmla="*/ 394 w 413"/>
              <a:gd name="T3" fmla="*/ 296 h 480"/>
              <a:gd name="T4" fmla="*/ 353 w 413"/>
              <a:gd name="T5" fmla="*/ 233 h 480"/>
              <a:gd name="T6" fmla="*/ 344 w 413"/>
              <a:gd name="T7" fmla="*/ 29 h 480"/>
              <a:gd name="T8" fmla="*/ 28 w 413"/>
              <a:gd name="T9" fmla="*/ 0 h 480"/>
              <a:gd name="T10" fmla="*/ 0 w 413"/>
              <a:gd name="T11" fmla="*/ 441 h 480"/>
              <a:gd name="T12" fmla="*/ 294 w 413"/>
              <a:gd name="T13" fmla="*/ 469 h 480"/>
              <a:gd name="T14" fmla="*/ 303 w 413"/>
              <a:gd name="T15" fmla="*/ 480 h 480"/>
              <a:gd name="T16" fmla="*/ 307 w 413"/>
              <a:gd name="T17" fmla="*/ 474 h 480"/>
              <a:gd name="T18" fmla="*/ 196 w 413"/>
              <a:gd name="T19" fmla="*/ 367 h 480"/>
              <a:gd name="T20" fmla="*/ 174 w 413"/>
              <a:gd name="T21" fmla="*/ 331 h 480"/>
              <a:gd name="T22" fmla="*/ 195 w 413"/>
              <a:gd name="T23" fmla="*/ 334 h 480"/>
              <a:gd name="T24" fmla="*/ 239 w 413"/>
              <a:gd name="T25" fmla="*/ 363 h 480"/>
              <a:gd name="T26" fmla="*/ 247 w 413"/>
              <a:gd name="T27" fmla="*/ 339 h 480"/>
              <a:gd name="T28" fmla="*/ 195 w 413"/>
              <a:gd name="T29" fmla="*/ 189 h 480"/>
              <a:gd name="T30" fmla="*/ 217 w 413"/>
              <a:gd name="T31" fmla="*/ 201 h 480"/>
              <a:gd name="T32" fmla="*/ 251 w 413"/>
              <a:gd name="T33" fmla="*/ 274 h 480"/>
              <a:gd name="T34" fmla="*/ 260 w 413"/>
              <a:gd name="T35" fmla="*/ 271 h 480"/>
              <a:gd name="T36" fmla="*/ 292 w 413"/>
              <a:gd name="T37" fmla="*/ 259 h 480"/>
              <a:gd name="T38" fmla="*/ 315 w 413"/>
              <a:gd name="T39" fmla="*/ 246 h 480"/>
              <a:gd name="T40" fmla="*/ 335 w 413"/>
              <a:gd name="T41" fmla="*/ 252 h 480"/>
              <a:gd name="T42" fmla="*/ 353 w 413"/>
              <a:gd name="T43" fmla="*/ 243 h 480"/>
              <a:gd name="T44" fmla="*/ 385 w 413"/>
              <a:gd name="T45" fmla="*/ 298 h 480"/>
              <a:gd name="T46" fmla="*/ 398 w 413"/>
              <a:gd name="T47" fmla="*/ 363 h 480"/>
              <a:gd name="T48" fmla="*/ 410 w 413"/>
              <a:gd name="T49" fmla="*/ 419 h 480"/>
              <a:gd name="T50" fmla="*/ 302 w 413"/>
              <a:gd name="T51" fmla="*/ 240 h 480"/>
              <a:gd name="T52" fmla="*/ 260 w 413"/>
              <a:gd name="T53" fmla="*/ 254 h 480"/>
              <a:gd name="T54" fmla="*/ 226 w 413"/>
              <a:gd name="T55" fmla="*/ 198 h 480"/>
              <a:gd name="T56" fmla="*/ 191 w 413"/>
              <a:gd name="T57" fmla="*/ 180 h 480"/>
              <a:gd name="T58" fmla="*/ 238 w 413"/>
              <a:gd name="T59" fmla="*/ 342 h 480"/>
              <a:gd name="T60" fmla="*/ 201 w 413"/>
              <a:gd name="T61" fmla="*/ 326 h 480"/>
              <a:gd name="T62" fmla="*/ 166 w 413"/>
              <a:gd name="T63" fmla="*/ 325 h 480"/>
              <a:gd name="T64" fmla="*/ 190 w 413"/>
              <a:gd name="T65" fmla="*/ 374 h 480"/>
              <a:gd name="T66" fmla="*/ 42 w 413"/>
              <a:gd name="T67" fmla="*/ 378 h 480"/>
              <a:gd name="T68" fmla="*/ 302 w 413"/>
              <a:gd name="T69" fmla="*/ 45 h 480"/>
              <a:gd name="T70" fmla="*/ 335 w 413"/>
              <a:gd name="T71" fmla="*/ 240 h 480"/>
              <a:gd name="T72" fmla="*/ 314 w 413"/>
              <a:gd name="T73" fmla="*/ 237 h 480"/>
              <a:gd name="T74" fmla="*/ 312 w 413"/>
              <a:gd name="T75" fmla="*/ 41 h 480"/>
              <a:gd name="T76" fmla="*/ 37 w 413"/>
              <a:gd name="T77" fmla="*/ 36 h 480"/>
              <a:gd name="T78" fmla="*/ 32 w 413"/>
              <a:gd name="T79" fmla="*/ 383 h 480"/>
              <a:gd name="T80" fmla="*/ 206 w 413"/>
              <a:gd name="T81" fmla="*/ 388 h 480"/>
              <a:gd name="T82" fmla="*/ 288 w 413"/>
              <a:gd name="T83" fmla="*/ 459 h 480"/>
              <a:gd name="T84" fmla="*/ 9 w 413"/>
              <a:gd name="T85" fmla="*/ 441 h 480"/>
              <a:gd name="T86" fmla="*/ 28 w 413"/>
              <a:gd name="T87" fmla="*/ 10 h 480"/>
              <a:gd name="T88" fmla="*/ 335 w 413"/>
              <a:gd name="T89" fmla="*/ 29 h 480"/>
              <a:gd name="T90" fmla="*/ 172 w 413"/>
              <a:gd name="T91" fmla="*/ 449 h 480"/>
              <a:gd name="T92" fmla="*/ 172 w 413"/>
              <a:gd name="T93" fmla="*/ 399 h 480"/>
              <a:gd name="T94" fmla="*/ 172 w 413"/>
              <a:gd name="T95" fmla="*/ 449 h 480"/>
              <a:gd name="T96" fmla="*/ 189 w 413"/>
              <a:gd name="T97" fmla="*/ 423 h 480"/>
              <a:gd name="T98" fmla="*/ 157 w 413"/>
              <a:gd name="T99" fmla="*/ 423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480">
                <a:moveTo>
                  <a:pt x="412" y="412"/>
                </a:moveTo>
                <a:cubicBezTo>
                  <a:pt x="405" y="398"/>
                  <a:pt x="406" y="380"/>
                  <a:pt x="407" y="364"/>
                </a:cubicBezTo>
                <a:cubicBezTo>
                  <a:pt x="408" y="351"/>
                  <a:pt x="409" y="341"/>
                  <a:pt x="405" y="333"/>
                </a:cubicBezTo>
                <a:cubicBezTo>
                  <a:pt x="402" y="327"/>
                  <a:pt x="398" y="311"/>
                  <a:pt x="394" y="296"/>
                </a:cubicBezTo>
                <a:cubicBezTo>
                  <a:pt x="390" y="279"/>
                  <a:pt x="386" y="263"/>
                  <a:pt x="382" y="255"/>
                </a:cubicBezTo>
                <a:cubicBezTo>
                  <a:pt x="375" y="241"/>
                  <a:pt x="365" y="233"/>
                  <a:pt x="353" y="233"/>
                </a:cubicBezTo>
                <a:cubicBezTo>
                  <a:pt x="350" y="233"/>
                  <a:pt x="347" y="234"/>
                  <a:pt x="344" y="234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12"/>
                  <a:pt x="330" y="0"/>
                  <a:pt x="31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0"/>
                  <a:pt x="0" y="12"/>
                  <a:pt x="0" y="2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57"/>
                  <a:pt x="14" y="469"/>
                  <a:pt x="28" y="469"/>
                </a:cubicBezTo>
                <a:cubicBezTo>
                  <a:pt x="294" y="469"/>
                  <a:pt x="294" y="469"/>
                  <a:pt x="294" y="469"/>
                </a:cubicBezTo>
                <a:cubicBezTo>
                  <a:pt x="295" y="472"/>
                  <a:pt x="297" y="475"/>
                  <a:pt x="298" y="478"/>
                </a:cubicBezTo>
                <a:cubicBezTo>
                  <a:pt x="299" y="479"/>
                  <a:pt x="301" y="480"/>
                  <a:pt x="303" y="480"/>
                </a:cubicBezTo>
                <a:cubicBezTo>
                  <a:pt x="303" y="480"/>
                  <a:pt x="304" y="480"/>
                  <a:pt x="305" y="480"/>
                </a:cubicBezTo>
                <a:cubicBezTo>
                  <a:pt x="307" y="479"/>
                  <a:pt x="308" y="476"/>
                  <a:pt x="307" y="474"/>
                </a:cubicBezTo>
                <a:cubicBezTo>
                  <a:pt x="294" y="446"/>
                  <a:pt x="273" y="422"/>
                  <a:pt x="259" y="416"/>
                </a:cubicBezTo>
                <a:cubicBezTo>
                  <a:pt x="251" y="414"/>
                  <a:pt x="217" y="385"/>
                  <a:pt x="196" y="367"/>
                </a:cubicBezTo>
                <a:cubicBezTo>
                  <a:pt x="187" y="359"/>
                  <a:pt x="179" y="352"/>
                  <a:pt x="175" y="349"/>
                </a:cubicBezTo>
                <a:cubicBezTo>
                  <a:pt x="168" y="344"/>
                  <a:pt x="170" y="335"/>
                  <a:pt x="174" y="331"/>
                </a:cubicBezTo>
                <a:cubicBezTo>
                  <a:pt x="175" y="329"/>
                  <a:pt x="181" y="323"/>
                  <a:pt x="188" y="328"/>
                </a:cubicBezTo>
                <a:cubicBezTo>
                  <a:pt x="190" y="329"/>
                  <a:pt x="192" y="331"/>
                  <a:pt x="195" y="334"/>
                </a:cubicBezTo>
                <a:cubicBezTo>
                  <a:pt x="206" y="342"/>
                  <a:pt x="222" y="354"/>
                  <a:pt x="231" y="361"/>
                </a:cubicBezTo>
                <a:cubicBezTo>
                  <a:pt x="234" y="364"/>
                  <a:pt x="238" y="364"/>
                  <a:pt x="239" y="363"/>
                </a:cubicBezTo>
                <a:cubicBezTo>
                  <a:pt x="245" y="361"/>
                  <a:pt x="247" y="350"/>
                  <a:pt x="247" y="341"/>
                </a:cubicBezTo>
                <a:cubicBezTo>
                  <a:pt x="247" y="340"/>
                  <a:pt x="247" y="339"/>
                  <a:pt x="247" y="339"/>
                </a:cubicBezTo>
                <a:cubicBezTo>
                  <a:pt x="188" y="215"/>
                  <a:pt x="188" y="215"/>
                  <a:pt x="188" y="215"/>
                </a:cubicBezTo>
                <a:cubicBezTo>
                  <a:pt x="183" y="205"/>
                  <a:pt x="186" y="193"/>
                  <a:pt x="195" y="189"/>
                </a:cubicBezTo>
                <a:cubicBezTo>
                  <a:pt x="199" y="187"/>
                  <a:pt x="203" y="187"/>
                  <a:pt x="208" y="189"/>
                </a:cubicBezTo>
                <a:cubicBezTo>
                  <a:pt x="212" y="191"/>
                  <a:pt x="215" y="195"/>
                  <a:pt x="217" y="201"/>
                </a:cubicBezTo>
                <a:cubicBezTo>
                  <a:pt x="217" y="201"/>
                  <a:pt x="217" y="201"/>
                  <a:pt x="217" y="202"/>
                </a:cubicBezTo>
                <a:cubicBezTo>
                  <a:pt x="251" y="274"/>
                  <a:pt x="251" y="274"/>
                  <a:pt x="251" y="274"/>
                </a:cubicBezTo>
                <a:cubicBezTo>
                  <a:pt x="252" y="276"/>
                  <a:pt x="255" y="277"/>
                  <a:pt x="257" y="276"/>
                </a:cubicBezTo>
                <a:cubicBezTo>
                  <a:pt x="259" y="276"/>
                  <a:pt x="260" y="274"/>
                  <a:pt x="260" y="271"/>
                </a:cubicBezTo>
                <a:cubicBezTo>
                  <a:pt x="260" y="267"/>
                  <a:pt x="261" y="264"/>
                  <a:pt x="265" y="261"/>
                </a:cubicBezTo>
                <a:cubicBezTo>
                  <a:pt x="272" y="257"/>
                  <a:pt x="284" y="256"/>
                  <a:pt x="292" y="259"/>
                </a:cubicBezTo>
                <a:cubicBezTo>
                  <a:pt x="294" y="260"/>
                  <a:pt x="297" y="259"/>
                  <a:pt x="298" y="257"/>
                </a:cubicBezTo>
                <a:cubicBezTo>
                  <a:pt x="301" y="250"/>
                  <a:pt x="309" y="247"/>
                  <a:pt x="315" y="246"/>
                </a:cubicBezTo>
                <a:cubicBezTo>
                  <a:pt x="322" y="245"/>
                  <a:pt x="328" y="247"/>
                  <a:pt x="331" y="251"/>
                </a:cubicBezTo>
                <a:cubicBezTo>
                  <a:pt x="332" y="252"/>
                  <a:pt x="334" y="253"/>
                  <a:pt x="335" y="252"/>
                </a:cubicBezTo>
                <a:cubicBezTo>
                  <a:pt x="337" y="252"/>
                  <a:pt x="338" y="251"/>
                  <a:pt x="339" y="250"/>
                </a:cubicBezTo>
                <a:cubicBezTo>
                  <a:pt x="341" y="245"/>
                  <a:pt x="347" y="242"/>
                  <a:pt x="353" y="243"/>
                </a:cubicBezTo>
                <a:cubicBezTo>
                  <a:pt x="358" y="243"/>
                  <a:pt x="367" y="245"/>
                  <a:pt x="373" y="259"/>
                </a:cubicBezTo>
                <a:cubicBezTo>
                  <a:pt x="377" y="266"/>
                  <a:pt x="381" y="283"/>
                  <a:pt x="385" y="298"/>
                </a:cubicBezTo>
                <a:cubicBezTo>
                  <a:pt x="389" y="315"/>
                  <a:pt x="393" y="330"/>
                  <a:pt x="397" y="337"/>
                </a:cubicBezTo>
                <a:cubicBezTo>
                  <a:pt x="399" y="342"/>
                  <a:pt x="398" y="353"/>
                  <a:pt x="398" y="363"/>
                </a:cubicBezTo>
                <a:cubicBezTo>
                  <a:pt x="397" y="379"/>
                  <a:pt x="396" y="399"/>
                  <a:pt x="404" y="416"/>
                </a:cubicBezTo>
                <a:cubicBezTo>
                  <a:pt x="405" y="419"/>
                  <a:pt x="408" y="420"/>
                  <a:pt x="410" y="419"/>
                </a:cubicBezTo>
                <a:cubicBezTo>
                  <a:pt x="412" y="417"/>
                  <a:pt x="413" y="415"/>
                  <a:pt x="412" y="412"/>
                </a:cubicBezTo>
                <a:close/>
                <a:moveTo>
                  <a:pt x="302" y="240"/>
                </a:moveTo>
                <a:cubicBezTo>
                  <a:pt x="298" y="243"/>
                  <a:pt x="294" y="246"/>
                  <a:pt x="292" y="249"/>
                </a:cubicBezTo>
                <a:cubicBezTo>
                  <a:pt x="281" y="246"/>
                  <a:pt x="268" y="248"/>
                  <a:pt x="260" y="254"/>
                </a:cubicBezTo>
                <a:cubicBezTo>
                  <a:pt x="258" y="255"/>
                  <a:pt x="256" y="257"/>
                  <a:pt x="254" y="259"/>
                </a:cubicBezTo>
                <a:cubicBezTo>
                  <a:pt x="226" y="198"/>
                  <a:pt x="226" y="198"/>
                  <a:pt x="226" y="198"/>
                </a:cubicBezTo>
                <a:cubicBezTo>
                  <a:pt x="224" y="190"/>
                  <a:pt x="218" y="184"/>
                  <a:pt x="212" y="181"/>
                </a:cubicBezTo>
                <a:cubicBezTo>
                  <a:pt x="205" y="177"/>
                  <a:pt x="197" y="177"/>
                  <a:pt x="191" y="180"/>
                </a:cubicBezTo>
                <a:cubicBezTo>
                  <a:pt x="178" y="187"/>
                  <a:pt x="173" y="204"/>
                  <a:pt x="180" y="219"/>
                </a:cubicBezTo>
                <a:cubicBezTo>
                  <a:pt x="238" y="342"/>
                  <a:pt x="238" y="342"/>
                  <a:pt x="238" y="342"/>
                </a:cubicBezTo>
                <a:cubicBezTo>
                  <a:pt x="237" y="346"/>
                  <a:pt x="237" y="351"/>
                  <a:pt x="236" y="353"/>
                </a:cubicBezTo>
                <a:cubicBezTo>
                  <a:pt x="227" y="345"/>
                  <a:pt x="212" y="334"/>
                  <a:pt x="201" y="326"/>
                </a:cubicBezTo>
                <a:cubicBezTo>
                  <a:pt x="198" y="324"/>
                  <a:pt x="195" y="322"/>
                  <a:pt x="193" y="320"/>
                </a:cubicBezTo>
                <a:cubicBezTo>
                  <a:pt x="184" y="314"/>
                  <a:pt x="173" y="316"/>
                  <a:pt x="166" y="325"/>
                </a:cubicBezTo>
                <a:cubicBezTo>
                  <a:pt x="160" y="334"/>
                  <a:pt x="158" y="348"/>
                  <a:pt x="169" y="357"/>
                </a:cubicBezTo>
                <a:cubicBezTo>
                  <a:pt x="173" y="360"/>
                  <a:pt x="181" y="366"/>
                  <a:pt x="190" y="374"/>
                </a:cubicBezTo>
                <a:cubicBezTo>
                  <a:pt x="192" y="376"/>
                  <a:pt x="193" y="377"/>
                  <a:pt x="195" y="378"/>
                </a:cubicBezTo>
                <a:cubicBezTo>
                  <a:pt x="42" y="378"/>
                  <a:pt x="42" y="378"/>
                  <a:pt x="42" y="378"/>
                </a:cubicBezTo>
                <a:cubicBezTo>
                  <a:pt x="42" y="45"/>
                  <a:pt x="42" y="45"/>
                  <a:pt x="42" y="45"/>
                </a:cubicBezTo>
                <a:cubicBezTo>
                  <a:pt x="302" y="45"/>
                  <a:pt x="302" y="45"/>
                  <a:pt x="302" y="45"/>
                </a:cubicBezTo>
                <a:lnTo>
                  <a:pt x="302" y="240"/>
                </a:lnTo>
                <a:close/>
                <a:moveTo>
                  <a:pt x="335" y="240"/>
                </a:moveTo>
                <a:cubicBezTo>
                  <a:pt x="335" y="240"/>
                  <a:pt x="334" y="241"/>
                  <a:pt x="334" y="241"/>
                </a:cubicBezTo>
                <a:cubicBezTo>
                  <a:pt x="329" y="237"/>
                  <a:pt x="322" y="236"/>
                  <a:pt x="314" y="237"/>
                </a:cubicBezTo>
                <a:cubicBezTo>
                  <a:pt x="313" y="237"/>
                  <a:pt x="313" y="237"/>
                  <a:pt x="312" y="237"/>
                </a:cubicBezTo>
                <a:cubicBezTo>
                  <a:pt x="312" y="41"/>
                  <a:pt x="312" y="41"/>
                  <a:pt x="312" y="41"/>
                </a:cubicBezTo>
                <a:cubicBezTo>
                  <a:pt x="312" y="38"/>
                  <a:pt x="309" y="36"/>
                  <a:pt x="30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4" y="36"/>
                  <a:pt x="32" y="38"/>
                  <a:pt x="32" y="41"/>
                </a:cubicBezTo>
                <a:cubicBezTo>
                  <a:pt x="32" y="383"/>
                  <a:pt x="32" y="383"/>
                  <a:pt x="32" y="383"/>
                </a:cubicBezTo>
                <a:cubicBezTo>
                  <a:pt x="32" y="386"/>
                  <a:pt x="34" y="388"/>
                  <a:pt x="37" y="388"/>
                </a:cubicBezTo>
                <a:cubicBezTo>
                  <a:pt x="206" y="388"/>
                  <a:pt x="206" y="388"/>
                  <a:pt x="206" y="388"/>
                </a:cubicBezTo>
                <a:cubicBezTo>
                  <a:pt x="229" y="408"/>
                  <a:pt x="248" y="423"/>
                  <a:pt x="255" y="425"/>
                </a:cubicBezTo>
                <a:cubicBezTo>
                  <a:pt x="263" y="428"/>
                  <a:pt x="277" y="441"/>
                  <a:pt x="288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19" y="459"/>
                  <a:pt x="9" y="452"/>
                  <a:pt x="9" y="441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17"/>
                  <a:pt x="19" y="10"/>
                  <a:pt x="28" y="10"/>
                </a:cubicBezTo>
                <a:cubicBezTo>
                  <a:pt x="316" y="10"/>
                  <a:pt x="316" y="10"/>
                  <a:pt x="316" y="10"/>
                </a:cubicBezTo>
                <a:cubicBezTo>
                  <a:pt x="325" y="10"/>
                  <a:pt x="335" y="17"/>
                  <a:pt x="335" y="29"/>
                </a:cubicBezTo>
                <a:lnTo>
                  <a:pt x="335" y="240"/>
                </a:lnTo>
                <a:close/>
                <a:moveTo>
                  <a:pt x="172" y="449"/>
                </a:moveTo>
                <a:cubicBezTo>
                  <a:pt x="186" y="449"/>
                  <a:pt x="198" y="438"/>
                  <a:pt x="198" y="423"/>
                </a:cubicBezTo>
                <a:cubicBezTo>
                  <a:pt x="198" y="410"/>
                  <a:pt x="186" y="399"/>
                  <a:pt x="172" y="399"/>
                </a:cubicBezTo>
                <a:cubicBezTo>
                  <a:pt x="157" y="399"/>
                  <a:pt x="148" y="411"/>
                  <a:pt x="148" y="423"/>
                </a:cubicBezTo>
                <a:cubicBezTo>
                  <a:pt x="148" y="438"/>
                  <a:pt x="158" y="449"/>
                  <a:pt x="172" y="449"/>
                </a:cubicBezTo>
                <a:close/>
                <a:moveTo>
                  <a:pt x="172" y="408"/>
                </a:moveTo>
                <a:cubicBezTo>
                  <a:pt x="181" y="408"/>
                  <a:pt x="189" y="416"/>
                  <a:pt x="189" y="423"/>
                </a:cubicBezTo>
                <a:cubicBezTo>
                  <a:pt x="189" y="432"/>
                  <a:pt x="181" y="440"/>
                  <a:pt x="172" y="440"/>
                </a:cubicBezTo>
                <a:cubicBezTo>
                  <a:pt x="162" y="440"/>
                  <a:pt x="157" y="431"/>
                  <a:pt x="157" y="423"/>
                </a:cubicBezTo>
                <a:cubicBezTo>
                  <a:pt x="157" y="416"/>
                  <a:pt x="163" y="408"/>
                  <a:pt x="172" y="4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40" name="Freeform 149"/>
          <p:cNvSpPr>
            <a:spLocks noEditPoints="1"/>
          </p:cNvSpPr>
          <p:nvPr/>
        </p:nvSpPr>
        <p:spPr bwMode="auto">
          <a:xfrm>
            <a:off x="5250300" y="2562145"/>
            <a:ext cx="261703" cy="319055"/>
          </a:xfrm>
          <a:custGeom>
            <a:avLst/>
            <a:gdLst>
              <a:gd name="T0" fmla="*/ 463 w 467"/>
              <a:gd name="T1" fmla="*/ 291 h 569"/>
              <a:gd name="T2" fmla="*/ 452 w 467"/>
              <a:gd name="T3" fmla="*/ 291 h 569"/>
              <a:gd name="T4" fmla="*/ 359 w 467"/>
              <a:gd name="T5" fmla="*/ 291 h 569"/>
              <a:gd name="T6" fmla="*/ 348 w 467"/>
              <a:gd name="T7" fmla="*/ 291 h 569"/>
              <a:gd name="T8" fmla="*/ 394 w 467"/>
              <a:gd name="T9" fmla="*/ 233 h 569"/>
              <a:gd name="T10" fmla="*/ 348 w 467"/>
              <a:gd name="T11" fmla="*/ 176 h 569"/>
              <a:gd name="T12" fmla="*/ 406 w 467"/>
              <a:gd name="T13" fmla="*/ 222 h 569"/>
              <a:gd name="T14" fmla="*/ 463 w 467"/>
              <a:gd name="T15" fmla="*/ 176 h 569"/>
              <a:gd name="T16" fmla="*/ 417 w 467"/>
              <a:gd name="T17" fmla="*/ 233 h 569"/>
              <a:gd name="T18" fmla="*/ 340 w 467"/>
              <a:gd name="T19" fmla="*/ 3 h 569"/>
              <a:gd name="T20" fmla="*/ 282 w 467"/>
              <a:gd name="T21" fmla="*/ 50 h 569"/>
              <a:gd name="T22" fmla="*/ 224 w 467"/>
              <a:gd name="T23" fmla="*/ 3 h 569"/>
              <a:gd name="T24" fmla="*/ 271 w 467"/>
              <a:gd name="T25" fmla="*/ 61 h 569"/>
              <a:gd name="T26" fmla="*/ 224 w 467"/>
              <a:gd name="T27" fmla="*/ 119 h 569"/>
              <a:gd name="T28" fmla="*/ 236 w 467"/>
              <a:gd name="T29" fmla="*/ 119 h 569"/>
              <a:gd name="T30" fmla="*/ 328 w 467"/>
              <a:gd name="T31" fmla="*/ 119 h 569"/>
              <a:gd name="T32" fmla="*/ 340 w 467"/>
              <a:gd name="T33" fmla="*/ 119 h 569"/>
              <a:gd name="T34" fmla="*/ 293 w 467"/>
              <a:gd name="T35" fmla="*/ 61 h 569"/>
              <a:gd name="T36" fmla="*/ 340 w 467"/>
              <a:gd name="T37" fmla="*/ 3 h 569"/>
              <a:gd name="T38" fmla="*/ 108 w 467"/>
              <a:gd name="T39" fmla="*/ 348 h 569"/>
              <a:gd name="T40" fmla="*/ 15 w 467"/>
              <a:gd name="T41" fmla="*/ 348 h 569"/>
              <a:gd name="T42" fmla="*/ 3 w 467"/>
              <a:gd name="T43" fmla="*/ 359 h 569"/>
              <a:gd name="T44" fmla="*/ 3 w 467"/>
              <a:gd name="T45" fmla="*/ 452 h 569"/>
              <a:gd name="T46" fmla="*/ 9 w 467"/>
              <a:gd name="T47" fmla="*/ 466 h 569"/>
              <a:gd name="T48" fmla="*/ 61 w 467"/>
              <a:gd name="T49" fmla="*/ 417 h 569"/>
              <a:gd name="T50" fmla="*/ 113 w 467"/>
              <a:gd name="T51" fmla="*/ 466 h 569"/>
              <a:gd name="T52" fmla="*/ 119 w 467"/>
              <a:gd name="T53" fmla="*/ 452 h 569"/>
              <a:gd name="T54" fmla="*/ 119 w 467"/>
              <a:gd name="T55" fmla="*/ 359 h 569"/>
              <a:gd name="T56" fmla="*/ 332 w 467"/>
              <a:gd name="T57" fmla="*/ 509 h 569"/>
              <a:gd name="T58" fmla="*/ 212 w 467"/>
              <a:gd name="T59" fmla="*/ 509 h 569"/>
              <a:gd name="T60" fmla="*/ 264 w 467"/>
              <a:gd name="T61" fmla="*/ 374 h 569"/>
              <a:gd name="T62" fmla="*/ 42 w 467"/>
              <a:gd name="T63" fmla="*/ 254 h 569"/>
              <a:gd name="T64" fmla="*/ 26 w 467"/>
              <a:gd name="T65" fmla="*/ 254 h 569"/>
              <a:gd name="T66" fmla="*/ 26 w 467"/>
              <a:gd name="T67" fmla="*/ 131 h 569"/>
              <a:gd name="T68" fmla="*/ 27 w 467"/>
              <a:gd name="T69" fmla="*/ 130 h 569"/>
              <a:gd name="T70" fmla="*/ 28 w 467"/>
              <a:gd name="T71" fmla="*/ 128 h 569"/>
              <a:gd name="T72" fmla="*/ 30 w 467"/>
              <a:gd name="T73" fmla="*/ 126 h 569"/>
              <a:gd name="T74" fmla="*/ 32 w 467"/>
              <a:gd name="T75" fmla="*/ 125 h 569"/>
              <a:gd name="T76" fmla="*/ 34 w 467"/>
              <a:gd name="T77" fmla="*/ 125 h 569"/>
              <a:gd name="T78" fmla="*/ 34 w 467"/>
              <a:gd name="T79" fmla="*/ 125 h 569"/>
              <a:gd name="T80" fmla="*/ 34 w 467"/>
              <a:gd name="T81" fmla="*/ 125 h 569"/>
              <a:gd name="T82" fmla="*/ 163 w 467"/>
              <a:gd name="T83" fmla="*/ 133 h 569"/>
              <a:gd name="T84" fmla="*/ 53 w 467"/>
              <a:gd name="T85" fmla="*/ 141 h 569"/>
              <a:gd name="T86" fmla="*/ 280 w 467"/>
              <a:gd name="T87" fmla="*/ 371 h 569"/>
              <a:gd name="T88" fmla="*/ 332 w 467"/>
              <a:gd name="T89" fmla="*/ 509 h 569"/>
              <a:gd name="T90" fmla="*/ 272 w 467"/>
              <a:gd name="T91" fmla="*/ 466 h 569"/>
              <a:gd name="T92" fmla="*/ 272 w 467"/>
              <a:gd name="T93" fmla="*/ 553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7" h="569">
                <a:moveTo>
                  <a:pt x="463" y="280"/>
                </a:moveTo>
                <a:cubicBezTo>
                  <a:pt x="467" y="283"/>
                  <a:pt x="467" y="288"/>
                  <a:pt x="463" y="291"/>
                </a:cubicBezTo>
                <a:cubicBezTo>
                  <a:pt x="462" y="293"/>
                  <a:pt x="460" y="294"/>
                  <a:pt x="458" y="294"/>
                </a:cubicBezTo>
                <a:cubicBezTo>
                  <a:pt x="456" y="294"/>
                  <a:pt x="454" y="293"/>
                  <a:pt x="452" y="291"/>
                </a:cubicBezTo>
                <a:cubicBezTo>
                  <a:pt x="406" y="245"/>
                  <a:pt x="406" y="245"/>
                  <a:pt x="406" y="245"/>
                </a:cubicBezTo>
                <a:cubicBezTo>
                  <a:pt x="359" y="291"/>
                  <a:pt x="359" y="291"/>
                  <a:pt x="359" y="291"/>
                </a:cubicBezTo>
                <a:cubicBezTo>
                  <a:pt x="358" y="293"/>
                  <a:pt x="356" y="294"/>
                  <a:pt x="354" y="294"/>
                </a:cubicBezTo>
                <a:cubicBezTo>
                  <a:pt x="352" y="294"/>
                  <a:pt x="349" y="293"/>
                  <a:pt x="348" y="291"/>
                </a:cubicBezTo>
                <a:cubicBezTo>
                  <a:pt x="345" y="288"/>
                  <a:pt x="345" y="283"/>
                  <a:pt x="348" y="280"/>
                </a:cubicBezTo>
                <a:cubicBezTo>
                  <a:pt x="394" y="233"/>
                  <a:pt x="394" y="233"/>
                  <a:pt x="394" y="233"/>
                </a:cubicBezTo>
                <a:cubicBezTo>
                  <a:pt x="348" y="187"/>
                  <a:pt x="348" y="187"/>
                  <a:pt x="348" y="187"/>
                </a:cubicBezTo>
                <a:cubicBezTo>
                  <a:pt x="345" y="184"/>
                  <a:pt x="345" y="179"/>
                  <a:pt x="348" y="176"/>
                </a:cubicBezTo>
                <a:cubicBezTo>
                  <a:pt x="351" y="173"/>
                  <a:pt x="356" y="173"/>
                  <a:pt x="359" y="176"/>
                </a:cubicBezTo>
                <a:cubicBezTo>
                  <a:pt x="406" y="222"/>
                  <a:pt x="406" y="222"/>
                  <a:pt x="406" y="222"/>
                </a:cubicBezTo>
                <a:cubicBezTo>
                  <a:pt x="452" y="176"/>
                  <a:pt x="452" y="176"/>
                  <a:pt x="452" y="176"/>
                </a:cubicBezTo>
                <a:cubicBezTo>
                  <a:pt x="455" y="173"/>
                  <a:pt x="460" y="173"/>
                  <a:pt x="463" y="176"/>
                </a:cubicBezTo>
                <a:cubicBezTo>
                  <a:pt x="467" y="179"/>
                  <a:pt x="467" y="184"/>
                  <a:pt x="463" y="187"/>
                </a:cubicBezTo>
                <a:cubicBezTo>
                  <a:pt x="417" y="233"/>
                  <a:pt x="417" y="233"/>
                  <a:pt x="417" y="233"/>
                </a:cubicBezTo>
                <a:lnTo>
                  <a:pt x="463" y="280"/>
                </a:lnTo>
                <a:close/>
                <a:moveTo>
                  <a:pt x="340" y="3"/>
                </a:moveTo>
                <a:cubicBezTo>
                  <a:pt x="337" y="0"/>
                  <a:pt x="332" y="0"/>
                  <a:pt x="328" y="3"/>
                </a:cubicBezTo>
                <a:cubicBezTo>
                  <a:pt x="282" y="50"/>
                  <a:pt x="282" y="50"/>
                  <a:pt x="282" y="50"/>
                </a:cubicBezTo>
                <a:cubicBezTo>
                  <a:pt x="236" y="3"/>
                  <a:pt x="236" y="3"/>
                  <a:pt x="236" y="3"/>
                </a:cubicBezTo>
                <a:cubicBezTo>
                  <a:pt x="232" y="0"/>
                  <a:pt x="227" y="0"/>
                  <a:pt x="224" y="3"/>
                </a:cubicBezTo>
                <a:cubicBezTo>
                  <a:pt x="221" y="6"/>
                  <a:pt x="221" y="12"/>
                  <a:pt x="224" y="15"/>
                </a:cubicBezTo>
                <a:cubicBezTo>
                  <a:pt x="271" y="61"/>
                  <a:pt x="271" y="61"/>
                  <a:pt x="271" y="61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1" y="111"/>
                  <a:pt x="221" y="116"/>
                  <a:pt x="224" y="119"/>
                </a:cubicBezTo>
                <a:cubicBezTo>
                  <a:pt x="226" y="120"/>
                  <a:pt x="228" y="121"/>
                  <a:pt x="230" y="121"/>
                </a:cubicBezTo>
                <a:cubicBezTo>
                  <a:pt x="232" y="121"/>
                  <a:pt x="234" y="120"/>
                  <a:pt x="236" y="119"/>
                </a:cubicBezTo>
                <a:cubicBezTo>
                  <a:pt x="282" y="72"/>
                  <a:pt x="282" y="72"/>
                  <a:pt x="282" y="72"/>
                </a:cubicBezTo>
                <a:cubicBezTo>
                  <a:pt x="328" y="119"/>
                  <a:pt x="328" y="119"/>
                  <a:pt x="328" y="119"/>
                </a:cubicBezTo>
                <a:cubicBezTo>
                  <a:pt x="330" y="120"/>
                  <a:pt x="332" y="121"/>
                  <a:pt x="334" y="121"/>
                </a:cubicBezTo>
                <a:cubicBezTo>
                  <a:pt x="336" y="121"/>
                  <a:pt x="338" y="120"/>
                  <a:pt x="340" y="119"/>
                </a:cubicBezTo>
                <a:cubicBezTo>
                  <a:pt x="343" y="116"/>
                  <a:pt x="343" y="111"/>
                  <a:pt x="340" y="108"/>
                </a:cubicBezTo>
                <a:cubicBezTo>
                  <a:pt x="293" y="61"/>
                  <a:pt x="293" y="61"/>
                  <a:pt x="293" y="61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43" y="12"/>
                  <a:pt x="343" y="6"/>
                  <a:pt x="340" y="3"/>
                </a:cubicBezTo>
                <a:close/>
                <a:moveTo>
                  <a:pt x="119" y="348"/>
                </a:moveTo>
                <a:cubicBezTo>
                  <a:pt x="116" y="345"/>
                  <a:pt x="111" y="345"/>
                  <a:pt x="108" y="34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15" y="348"/>
                  <a:pt x="15" y="348"/>
                  <a:pt x="15" y="348"/>
                </a:cubicBezTo>
                <a:cubicBezTo>
                  <a:pt x="11" y="345"/>
                  <a:pt x="6" y="345"/>
                  <a:pt x="3" y="348"/>
                </a:cubicBezTo>
                <a:cubicBezTo>
                  <a:pt x="0" y="351"/>
                  <a:pt x="0" y="356"/>
                  <a:pt x="3" y="359"/>
                </a:cubicBezTo>
                <a:cubicBezTo>
                  <a:pt x="50" y="406"/>
                  <a:pt x="50" y="406"/>
                  <a:pt x="50" y="406"/>
                </a:cubicBezTo>
                <a:cubicBezTo>
                  <a:pt x="3" y="452"/>
                  <a:pt x="3" y="452"/>
                  <a:pt x="3" y="452"/>
                </a:cubicBezTo>
                <a:cubicBezTo>
                  <a:pt x="0" y="455"/>
                  <a:pt x="0" y="460"/>
                  <a:pt x="3" y="463"/>
                </a:cubicBezTo>
                <a:cubicBezTo>
                  <a:pt x="5" y="465"/>
                  <a:pt x="7" y="466"/>
                  <a:pt x="9" y="466"/>
                </a:cubicBezTo>
                <a:cubicBezTo>
                  <a:pt x="11" y="466"/>
                  <a:pt x="13" y="465"/>
                  <a:pt x="15" y="463"/>
                </a:cubicBezTo>
                <a:cubicBezTo>
                  <a:pt x="61" y="417"/>
                  <a:pt x="61" y="417"/>
                  <a:pt x="61" y="417"/>
                </a:cubicBezTo>
                <a:cubicBezTo>
                  <a:pt x="108" y="463"/>
                  <a:pt x="108" y="463"/>
                  <a:pt x="108" y="463"/>
                </a:cubicBezTo>
                <a:cubicBezTo>
                  <a:pt x="109" y="465"/>
                  <a:pt x="111" y="466"/>
                  <a:pt x="113" y="466"/>
                </a:cubicBezTo>
                <a:cubicBezTo>
                  <a:pt x="115" y="466"/>
                  <a:pt x="117" y="465"/>
                  <a:pt x="119" y="463"/>
                </a:cubicBezTo>
                <a:cubicBezTo>
                  <a:pt x="122" y="460"/>
                  <a:pt x="122" y="455"/>
                  <a:pt x="119" y="452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119" y="359"/>
                  <a:pt x="119" y="359"/>
                  <a:pt x="119" y="359"/>
                </a:cubicBezTo>
                <a:cubicBezTo>
                  <a:pt x="122" y="356"/>
                  <a:pt x="122" y="351"/>
                  <a:pt x="119" y="348"/>
                </a:cubicBezTo>
                <a:close/>
                <a:moveTo>
                  <a:pt x="332" y="509"/>
                </a:moveTo>
                <a:cubicBezTo>
                  <a:pt x="332" y="542"/>
                  <a:pt x="305" y="569"/>
                  <a:pt x="272" y="569"/>
                </a:cubicBezTo>
                <a:cubicBezTo>
                  <a:pt x="239" y="569"/>
                  <a:pt x="212" y="542"/>
                  <a:pt x="212" y="509"/>
                </a:cubicBezTo>
                <a:cubicBezTo>
                  <a:pt x="212" y="479"/>
                  <a:pt x="235" y="454"/>
                  <a:pt x="264" y="450"/>
                </a:cubicBezTo>
                <a:cubicBezTo>
                  <a:pt x="264" y="374"/>
                  <a:pt x="264" y="374"/>
                  <a:pt x="264" y="374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254"/>
                  <a:pt x="42" y="254"/>
                  <a:pt x="42" y="254"/>
                </a:cubicBezTo>
                <a:cubicBezTo>
                  <a:pt x="42" y="258"/>
                  <a:pt x="39" y="262"/>
                  <a:pt x="34" y="262"/>
                </a:cubicBezTo>
                <a:cubicBezTo>
                  <a:pt x="30" y="262"/>
                  <a:pt x="26" y="258"/>
                  <a:pt x="26" y="254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6" y="132"/>
                  <a:pt x="26" y="132"/>
                  <a:pt x="26" y="131"/>
                </a:cubicBezTo>
                <a:cubicBezTo>
                  <a:pt x="26" y="131"/>
                  <a:pt x="26" y="131"/>
                  <a:pt x="27" y="131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130"/>
                  <a:pt x="27" y="129"/>
                  <a:pt x="27" y="129"/>
                </a:cubicBezTo>
                <a:cubicBezTo>
                  <a:pt x="27" y="129"/>
                  <a:pt x="27" y="129"/>
                  <a:pt x="28" y="128"/>
                </a:cubicBezTo>
                <a:cubicBezTo>
                  <a:pt x="28" y="128"/>
                  <a:pt x="29" y="127"/>
                  <a:pt x="30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31" y="125"/>
                  <a:pt x="32" y="125"/>
                  <a:pt x="32" y="125"/>
                </a:cubicBezTo>
                <a:cubicBezTo>
                  <a:pt x="32" y="125"/>
                  <a:pt x="32" y="125"/>
                  <a:pt x="33" y="125"/>
                </a:cubicBezTo>
                <a:cubicBezTo>
                  <a:pt x="33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9" y="125"/>
                  <a:pt x="163" y="129"/>
                  <a:pt x="163" y="133"/>
                </a:cubicBezTo>
                <a:cubicBezTo>
                  <a:pt x="163" y="137"/>
                  <a:pt x="159" y="141"/>
                  <a:pt x="155" y="141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278" y="365"/>
                  <a:pt x="278" y="365"/>
                  <a:pt x="278" y="365"/>
                </a:cubicBezTo>
                <a:cubicBezTo>
                  <a:pt x="279" y="367"/>
                  <a:pt x="280" y="369"/>
                  <a:pt x="280" y="371"/>
                </a:cubicBezTo>
                <a:cubicBezTo>
                  <a:pt x="280" y="450"/>
                  <a:pt x="280" y="450"/>
                  <a:pt x="280" y="450"/>
                </a:cubicBezTo>
                <a:cubicBezTo>
                  <a:pt x="309" y="454"/>
                  <a:pt x="332" y="479"/>
                  <a:pt x="332" y="509"/>
                </a:cubicBezTo>
                <a:close/>
                <a:moveTo>
                  <a:pt x="316" y="509"/>
                </a:moveTo>
                <a:cubicBezTo>
                  <a:pt x="316" y="485"/>
                  <a:pt x="296" y="466"/>
                  <a:pt x="272" y="466"/>
                </a:cubicBezTo>
                <a:cubicBezTo>
                  <a:pt x="248" y="466"/>
                  <a:pt x="228" y="485"/>
                  <a:pt x="228" y="509"/>
                </a:cubicBezTo>
                <a:cubicBezTo>
                  <a:pt x="228" y="533"/>
                  <a:pt x="248" y="553"/>
                  <a:pt x="272" y="553"/>
                </a:cubicBezTo>
                <a:cubicBezTo>
                  <a:pt x="296" y="553"/>
                  <a:pt x="316" y="533"/>
                  <a:pt x="316" y="5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41" name="Freeform 126"/>
          <p:cNvSpPr>
            <a:spLocks noEditPoints="1"/>
          </p:cNvSpPr>
          <p:nvPr/>
        </p:nvSpPr>
        <p:spPr bwMode="auto">
          <a:xfrm>
            <a:off x="6834256" y="2569885"/>
            <a:ext cx="372875" cy="377168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35" name="Image 34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15981" y="6249348"/>
            <a:ext cx="2201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/>
              <a:t>*Daily meeting: 15 min/jour</a:t>
            </a:r>
          </a:p>
        </p:txBody>
      </p:sp>
      <p:pic>
        <p:nvPicPr>
          <p:cNvPr id="30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pic>
        <p:nvPicPr>
          <p:cNvPr id="1027" name="Picture 3" descr="G:\projet\slides\netoyag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2492" y="2636912"/>
            <a:ext cx="443444" cy="424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04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5" grpId="0"/>
      <p:bldP spid="27" grpId="0"/>
      <p:bldP spid="29" grpId="0"/>
      <p:bldP spid="31" grpId="0"/>
      <p:bldP spid="33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83393" y="40832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Contexte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7461" name="Picture 5" descr="Résultat de recherche d'images pour &quot;pour quoi E-reputation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1772816"/>
            <a:ext cx="5992964" cy="3993494"/>
          </a:xfrm>
          <a:prstGeom prst="rect">
            <a:avLst/>
          </a:prstGeom>
          <a:noFill/>
        </p:spPr>
      </p:pic>
      <p:pic>
        <p:nvPicPr>
          <p:cNvPr id="22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87143" y="571947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</a:t>
            </a:r>
            <a:r>
              <a:rPr lang="fr-FR" b="1" dirty="0" smtClean="0">
                <a:solidFill>
                  <a:srgbClr val="002060"/>
                </a:solidFill>
              </a:rPr>
              <a:t>Contexte (pourquoi?)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5419" name="Picture 11" descr="G:\projet\slides\coprih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137" y="6273316"/>
            <a:ext cx="3032125" cy="441325"/>
          </a:xfrm>
          <a:prstGeom prst="rect">
            <a:avLst/>
          </a:prstGeom>
          <a:noFill/>
        </p:spPr>
      </p:pic>
      <p:pic>
        <p:nvPicPr>
          <p:cNvPr id="146447" name="Picture 15" descr="G:\projet\slides\erputation-50-chiffres-cls-connatre-19-63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58912" y="3616508"/>
            <a:ext cx="4358741" cy="1935163"/>
          </a:xfrm>
          <a:prstGeom prst="rect">
            <a:avLst/>
          </a:prstGeom>
          <a:noFill/>
        </p:spPr>
      </p:pic>
      <p:pic>
        <p:nvPicPr>
          <p:cNvPr id="146448" name="Picture 16" descr="G:\projet\slides\erputation-50-chiffres-cls-connatre-24-63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137" y="1687883"/>
            <a:ext cx="5218947" cy="1836737"/>
          </a:xfrm>
          <a:prstGeom prst="rect">
            <a:avLst/>
          </a:prstGeom>
          <a:noFill/>
        </p:spPr>
      </p:pic>
      <p:pic>
        <p:nvPicPr>
          <p:cNvPr id="146452" name="Picture 20" descr="G:\projet\slides\reseaux-sociaux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1520" y="3717032"/>
            <a:ext cx="4210835" cy="1719139"/>
          </a:xfrm>
          <a:prstGeom prst="rect">
            <a:avLst/>
          </a:prstGeom>
          <a:noFill/>
        </p:spPr>
      </p:pic>
      <p:pic>
        <p:nvPicPr>
          <p:cNvPr id="14645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8144" y="1652412"/>
            <a:ext cx="228359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6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83393" y="40832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</a:t>
            </a:r>
            <a:r>
              <a:rPr lang="fr-FR" b="1" dirty="0" smtClean="0">
                <a:solidFill>
                  <a:srgbClr val="002060"/>
                </a:solidFill>
              </a:rPr>
              <a:t>Contexte (Chiffres)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5419" name="Picture 11" descr="G:\projet\slides\coprih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508" y="6408055"/>
            <a:ext cx="3032125" cy="441325"/>
          </a:xfrm>
          <a:prstGeom prst="rect">
            <a:avLst/>
          </a:prstGeom>
          <a:noFill/>
        </p:spPr>
      </p:pic>
      <p:pic>
        <p:nvPicPr>
          <p:cNvPr id="15" name="Picture 13" descr="G:\projet\slides\erputation-50-chiffres-cls-connatre-2-102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099" y="4182183"/>
            <a:ext cx="5773468" cy="2113956"/>
          </a:xfrm>
          <a:prstGeom prst="rect">
            <a:avLst/>
          </a:prstGeom>
          <a:noFill/>
        </p:spPr>
      </p:pic>
      <p:pic>
        <p:nvPicPr>
          <p:cNvPr id="147459" name="Picture 3" descr="G:\projet\slides\e-reputati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17" y="1564992"/>
            <a:ext cx="3048000" cy="2530475"/>
          </a:xfrm>
          <a:prstGeom prst="rect">
            <a:avLst/>
          </a:prstGeom>
          <a:noFill/>
        </p:spPr>
      </p:pic>
      <p:pic>
        <p:nvPicPr>
          <p:cNvPr id="8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58359" y="1399420"/>
            <a:ext cx="59245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fitec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</a:blip>
          <a:stretch>
            <a:fillRect/>
          </a:stretch>
        </p:blipFill>
        <p:spPr>
          <a:xfrm>
            <a:off x="109137" y="-207404"/>
            <a:ext cx="1224136" cy="118813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87143" y="571947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Cadre du Projet : </a:t>
            </a:r>
            <a:r>
              <a:rPr lang="fr-FR" b="1" dirty="0" smtClean="0">
                <a:solidFill>
                  <a:srgbClr val="002060"/>
                </a:solidFill>
              </a:rPr>
              <a:t>Contexte (chiffres)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5412" name="Picture 4" descr="G:\projet\slides\E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3825044"/>
            <a:ext cx="4191000" cy="1592263"/>
          </a:xfrm>
          <a:prstGeom prst="rect">
            <a:avLst/>
          </a:prstGeom>
          <a:noFill/>
        </p:spPr>
      </p:pic>
      <p:pic>
        <p:nvPicPr>
          <p:cNvPr id="145419" name="Picture 11" descr="G:\projet\slides\copri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6674"/>
            <a:ext cx="3032125" cy="441325"/>
          </a:xfrm>
          <a:prstGeom prst="rect">
            <a:avLst/>
          </a:prstGeom>
          <a:noFill/>
        </p:spPr>
      </p:pic>
      <p:pic>
        <p:nvPicPr>
          <p:cNvPr id="145420" name="Picture 12" descr="G:\projet\slides\entrprise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00137" y="1736812"/>
            <a:ext cx="4632325" cy="1676400"/>
          </a:xfrm>
          <a:prstGeom prst="rect">
            <a:avLst/>
          </a:prstGeom>
          <a:noFill/>
        </p:spPr>
      </p:pic>
      <p:pic>
        <p:nvPicPr>
          <p:cNvPr id="145421" name="Picture 13" descr="G:\projet\slides\e-reputation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96036" y="3762497"/>
            <a:ext cx="2381250" cy="1952625"/>
          </a:xfrm>
          <a:prstGeom prst="rect">
            <a:avLst/>
          </a:prstGeom>
          <a:noFill/>
        </p:spPr>
      </p:pic>
      <p:pic>
        <p:nvPicPr>
          <p:cNvPr id="22" name="Picture 3" descr="G:\projet\slides\e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0" y="1758917"/>
            <a:ext cx="4160837" cy="1660525"/>
          </a:xfrm>
          <a:prstGeom prst="rect">
            <a:avLst/>
          </a:prstGeom>
          <a:noFill/>
        </p:spPr>
      </p:pic>
      <p:pic>
        <p:nvPicPr>
          <p:cNvPr id="23" name="Picture 1" descr="G:\projet\slides\Fotolia_52254526_XS-300x20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43002" y="6130611"/>
            <a:ext cx="1063336" cy="70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bon - 4x3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i9_Storm">
      <a:dk1>
        <a:srgbClr val="57565A"/>
      </a:dk1>
      <a:lt1>
        <a:sysClr val="window" lastClr="FFFFFF"/>
      </a:lt1>
      <a:dk2>
        <a:srgbClr val="193441"/>
      </a:dk2>
      <a:lt2>
        <a:srgbClr val="2C4A58"/>
      </a:lt2>
      <a:accent1>
        <a:srgbClr val="97AEA0"/>
      </a:accent1>
      <a:accent2>
        <a:srgbClr val="7D9892"/>
      </a:accent2>
      <a:accent3>
        <a:srgbClr val="688687"/>
      </a:accent3>
      <a:accent4>
        <a:srgbClr val="53737B"/>
      </a:accent4>
      <a:accent5>
        <a:srgbClr val="496A75"/>
      </a:accent5>
      <a:accent6>
        <a:srgbClr val="3E606F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154520</TotalTime>
  <Words>1360</Words>
  <Application>Microsoft Office PowerPoint</Application>
  <PresentationFormat>Affichage à l'écran (4:3)</PresentationFormat>
  <Paragraphs>395</Paragraphs>
  <Slides>46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</vt:lpstr>
      <vt:lpstr>Century Gothic</vt:lpstr>
      <vt:lpstr>Gotham Light</vt:lpstr>
      <vt:lpstr>Open Sans</vt:lpstr>
      <vt:lpstr>Open Sans Light</vt:lpstr>
      <vt:lpstr>Wingdings</vt:lpstr>
      <vt:lpstr>Wingdings 3</vt:lpstr>
      <vt:lpstr>Carbon - 4x3</vt:lpstr>
      <vt:lpstr>1_Office Theme</vt:lpstr>
      <vt:lpstr>Présentation PowerPoint</vt:lpstr>
      <vt:lpstr>Mon Profil   Nom : Ahmed KISMA   Formation : Ingénieur Système d’information et Analyse décisionnelle   Expériences pro : Développements et BI     Perspectives : Data Analyste en  BIG DATA  </vt:lpstr>
      <vt:lpstr>Plan</vt:lpstr>
      <vt:lpstr>Plan</vt:lpstr>
      <vt:lpstr>Cadre du Projet : Organisation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</vt:lpstr>
      <vt:lpstr>Architecture Big Data</vt:lpstr>
      <vt:lpstr>2. ARCHITECTURE -  COLLECTE DE DONNEES</vt:lpstr>
      <vt:lpstr>Volumétrie des Données</vt:lpstr>
      <vt:lpstr>Présentation PowerPoint</vt:lpstr>
      <vt:lpstr>Présentation PowerPoint</vt:lpstr>
      <vt:lpstr>Architecture Big Data : Batch Layer</vt:lpstr>
      <vt:lpstr>Analyse des données: Text mining</vt:lpstr>
      <vt:lpstr>Résultats</vt:lpstr>
      <vt:lpstr>Analyse des données : Analyse des sentiments </vt:lpstr>
      <vt:lpstr>Analyse des données : Analyse des sentiments </vt:lpstr>
      <vt:lpstr>Analyse des données : Analyse des sentiments </vt:lpstr>
      <vt:lpstr>Plan</vt:lpstr>
      <vt:lpstr>3. RESULTATS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VISUALISATION DASHBOARD KIBANA</vt:lpstr>
      <vt:lpstr>Présentation PowerPoint</vt:lpstr>
      <vt:lpstr>Présentation PowerPoint</vt:lpstr>
      <vt:lpstr>Présentation PowerPoint</vt:lpstr>
      <vt:lpstr>Présentation PowerPoint</vt:lpstr>
      <vt:lpstr>Plan</vt:lpstr>
      <vt:lpstr>4. CONCLUSION &amp; PRESPECTIVES</vt:lpstr>
      <vt:lpstr>Présentation PowerPoint</vt:lpstr>
      <vt:lpstr>4. PERSPECTIVES</vt:lpstr>
      <vt:lpstr>4.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Ahmed KISMA</cp:lastModifiedBy>
  <cp:revision>1697</cp:revision>
  <dcterms:created xsi:type="dcterms:W3CDTF">2014-10-08T23:03:32Z</dcterms:created>
  <dcterms:modified xsi:type="dcterms:W3CDTF">2018-03-25T17:49:01Z</dcterms:modified>
</cp:coreProperties>
</file>